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68" r:id="rId19"/>
    <p:sldId id="275" r:id="rId20"/>
    <p:sldId id="288" r:id="rId21"/>
    <p:sldId id="278" r:id="rId22"/>
    <p:sldId id="277" r:id="rId23"/>
    <p:sldId id="280" r:id="rId24"/>
    <p:sldId id="289" r:id="rId25"/>
    <p:sldId id="282" r:id="rId26"/>
    <p:sldId id="279" r:id="rId27"/>
    <p:sldId id="281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>
        <p:scale>
          <a:sx n="84" d="100"/>
          <a:sy n="84" d="100"/>
        </p:scale>
        <p:origin x="-144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0A552-26E7-42D7-89D6-6D24D0F98054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404BA-9DC7-47A5-8E5B-C13BBBA97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78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observer.org/news/fullstory.php/aid/3681/An_emerging_middle_class.html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wforum.org/Muslim/the-worlds-muslims-religion-politics-society.aspx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wforum.org/Muslim/the-worlds-muslims-religion-politics-society.aspx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Arthur Brooks, Who Really Cares (2006), 34-39.  See</a:t>
            </a:r>
            <a:r>
              <a:rPr lang="en-US" baseline="0" dirty="0" smtClean="0"/>
              <a:t> also Arthur C. Brooks, Gross National Happiness: Why Happiness Matters for America—and How We Can Get More of It (2008), 44-52 (statistics on comparative happiness and education of religious individuals); Robert D. Putnam and David E. Campbell, American Grace (2010), 443-492 (various studies on religion and altruism, civic engagement, and “good neighborliness”); see also Ram A. </a:t>
            </a:r>
            <a:r>
              <a:rPr lang="en-US" baseline="0" dirty="0" err="1" smtClean="0"/>
              <a:t>Cnaan</a:t>
            </a:r>
            <a:r>
              <a:rPr lang="en-US" baseline="0" dirty="0" smtClean="0"/>
              <a:t>, et al., The Newer Deal: Social Work and Religion in Partnership (1999); Ram </a:t>
            </a:r>
            <a:r>
              <a:rPr lang="en-US" baseline="0" dirty="0" err="1" smtClean="0"/>
              <a:t>Cnaan</a:t>
            </a:r>
            <a:r>
              <a:rPr lang="en-US" baseline="0" dirty="0" smtClean="0"/>
              <a:t>, The Other Philadelphia Story (2006).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404BA-9DC7-47A5-8E5B-C13BBBA973E5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Robert J. </a:t>
            </a:r>
            <a:r>
              <a:rPr lang="en-US" dirty="0" err="1" smtClean="0"/>
              <a:t>Barro</a:t>
            </a:r>
            <a:r>
              <a:rPr lang="en-US" dirty="0" smtClean="0"/>
              <a:t> and Rachel </a:t>
            </a:r>
            <a:r>
              <a:rPr lang="en-US" dirty="0" err="1" smtClean="0"/>
              <a:t>McCleary</a:t>
            </a:r>
            <a:r>
              <a:rPr lang="en-US" dirty="0" smtClean="0"/>
              <a:t>, Religion and Economic Growth across</a:t>
            </a:r>
            <a:r>
              <a:rPr lang="en-US" baseline="0" dirty="0" smtClean="0"/>
              <a:t> Countries, American Sociological Review (October 2003).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404BA-9DC7-47A5-8E5B-C13BBBA973E5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Robert J. </a:t>
            </a:r>
            <a:r>
              <a:rPr lang="en-US" dirty="0" err="1" smtClean="0"/>
              <a:t>Barro</a:t>
            </a:r>
            <a:r>
              <a:rPr lang="en-US" dirty="0" smtClean="0"/>
              <a:t>, Determinants of Democracy, 107 Journal of Political Economic (December 1999), S158, S159; </a:t>
            </a:r>
            <a:r>
              <a:rPr lang="en-US" baseline="0" dirty="0" smtClean="0"/>
              <a:t>see also Christopher </a:t>
            </a:r>
            <a:r>
              <a:rPr lang="en-US" baseline="0" dirty="0" err="1" smtClean="0"/>
              <a:t>Clague</a:t>
            </a:r>
            <a:r>
              <a:rPr lang="en-US" baseline="0" dirty="0" smtClean="0"/>
              <a:t>, Suzanne Gleason and Stephen Knack, Determinant of Lasting Democracy in Poor Countries: Culture, Development, and Institutions, Annals of the American Academy of Political and Social Science (January 2001); Charles Murray, Coming Apart: The State of White America, 1960-2010  (2013)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404BA-9DC7-47A5-8E5B-C13BBBA973E5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OECD</a:t>
            </a:r>
            <a:r>
              <a:rPr lang="en-US" baseline="0" dirty="0" smtClean="0"/>
              <a:t> Development Centre Working Paper No. 285 DEC/DOC(2010)2; </a:t>
            </a:r>
            <a:r>
              <a:rPr lang="en-US" dirty="0" smtClean="0"/>
              <a:t>Mario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Pezzini</a:t>
            </a:r>
            <a:r>
              <a:rPr lang="en-US" baseline="0" dirty="0" smtClean="0"/>
              <a:t>, An Emerging Middle Class, OECD Observer, available at </a:t>
            </a:r>
            <a:r>
              <a:rPr lang="en-US" dirty="0" smtClean="0">
                <a:hlinkClick r:id="rId3"/>
              </a:rPr>
              <a:t>http://www.oecdobserver.org/news/fullstory.php/aid/3681/An_emerging_middle_class.html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404BA-9DC7-47A5-8E5B-C13BBBA973E5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Pew Research</a:t>
            </a:r>
            <a:r>
              <a:rPr lang="en-US" baseline="0" dirty="0" smtClean="0"/>
              <a:t> Center, The World’s Muslims: Religion, Politics, and Society (April 30, 2013), available at </a:t>
            </a:r>
            <a:r>
              <a:rPr lang="en-US" dirty="0" smtClean="0">
                <a:hlinkClick r:id="rId3"/>
              </a:rPr>
              <a:t>http://www.pewforum.org/Muslim/the-worlds-muslims-religion-politics-society.aspx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404BA-9DC7-47A5-8E5B-C13BBBA973E5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Pew Research</a:t>
            </a:r>
            <a:r>
              <a:rPr lang="en-US" baseline="0" dirty="0" smtClean="0"/>
              <a:t> Center, The World’s Muslims: Religion, Politics, and Society (April 30, 2013), available at </a:t>
            </a:r>
            <a:r>
              <a:rPr lang="en-US" dirty="0" smtClean="0">
                <a:hlinkClick r:id="rId3"/>
              </a:rPr>
              <a:t>http://www.pewforum.org/Muslim/the-worlds-muslims-religion-politics-society.aspx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404BA-9DC7-47A5-8E5B-C13BBBA973E5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Hans </a:t>
            </a:r>
            <a:r>
              <a:rPr lang="en-US" dirty="0" err="1" smtClean="0"/>
              <a:t>Joas</a:t>
            </a:r>
            <a:r>
              <a:rPr lang="en-US" dirty="0" smtClean="0"/>
              <a:t>, Do We Need</a:t>
            </a:r>
            <a:r>
              <a:rPr lang="en-US" baseline="0" dirty="0" smtClean="0"/>
              <a:t> Religion?: On the Experience of Self-Transcendence (2008), 7-25.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404BA-9DC7-47A5-8E5B-C13BBBA973E5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See, e.g., Peter Berkowitz,</a:t>
            </a:r>
            <a:r>
              <a:rPr lang="en-US" baseline="0" dirty="0" smtClean="0"/>
              <a:t> Virtue and the Making of Modern Liberalism (1999), xi; Paul Woodruff, Reverence: Renewing a Forgotten Virtue (2002); Frank C. Richardson, Virtue Ethics, Dialogue, and “Reverence,” 43 Amer. </a:t>
            </a:r>
            <a:r>
              <a:rPr lang="en-US" baseline="0" dirty="0" err="1" smtClean="0"/>
              <a:t>Behav</a:t>
            </a:r>
            <a:r>
              <a:rPr lang="en-US" baseline="0" dirty="0" smtClean="0"/>
              <a:t>. Scientist (2003), 442.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404BA-9DC7-47A5-8E5B-C13BBBA973E5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Michael </a:t>
            </a:r>
            <a:r>
              <a:rPr lang="en-US" dirty="0" err="1" smtClean="0"/>
              <a:t>Sandel</a:t>
            </a:r>
            <a:r>
              <a:rPr lang="en-US" dirty="0" smtClean="0"/>
              <a:t>, Democracy’s Discontent: America in</a:t>
            </a:r>
            <a:r>
              <a:rPr lang="en-US" baseline="0" dirty="0" smtClean="0"/>
              <a:t> Search of  a Public Philosophy (1996), 6; see also Mary Anne </a:t>
            </a:r>
            <a:r>
              <a:rPr lang="en-US" baseline="0" dirty="0" err="1" smtClean="0"/>
              <a:t>Glendon</a:t>
            </a:r>
            <a:r>
              <a:rPr lang="en-US" baseline="0" dirty="0" smtClean="0"/>
              <a:t>, Rights Talk (1992); Putnam and Campbell, American Grace (2010).  Other major communitarian thinkers include </a:t>
            </a:r>
            <a:r>
              <a:rPr lang="en-US" baseline="0" dirty="0" err="1" smtClean="0"/>
              <a:t>Amitai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Etzioni</a:t>
            </a:r>
            <a:r>
              <a:rPr lang="en-US" baseline="0" dirty="0" smtClean="0"/>
              <a:t>, Michael </a:t>
            </a:r>
            <a:r>
              <a:rPr lang="en-US" baseline="0" dirty="0" err="1" smtClean="0"/>
              <a:t>Walzer</a:t>
            </a:r>
            <a:r>
              <a:rPr lang="en-US" baseline="0" dirty="0" smtClean="0"/>
              <a:t>, Alasdair </a:t>
            </a:r>
            <a:r>
              <a:rPr lang="en-US" baseline="0" dirty="0" err="1" smtClean="0"/>
              <a:t>MacIntyre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404BA-9DC7-47A5-8E5B-C13BBBA973E5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Jonathan </a:t>
            </a:r>
            <a:r>
              <a:rPr lang="en-US" dirty="0" err="1" smtClean="0"/>
              <a:t>Haidt</a:t>
            </a:r>
            <a:r>
              <a:rPr lang="en-US" dirty="0" smtClean="0"/>
              <a:t>, The Righteous Mind: Why Good People Are Divided by Politics and Religion (2012); other articles by </a:t>
            </a:r>
            <a:r>
              <a:rPr lang="en-US" dirty="0" err="1" smtClean="0"/>
              <a:t>Haidt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404BA-9DC7-47A5-8E5B-C13BBBA973E5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Monica Duffy </a:t>
            </a:r>
            <a:r>
              <a:rPr lang="en-US" dirty="0" err="1" smtClean="0"/>
              <a:t>Toft</a:t>
            </a:r>
            <a:r>
              <a:rPr lang="en-US" baseline="0" dirty="0" smtClean="0"/>
              <a:t> et al., God’s Century: Resurgent Religion in Global Politics (2011), 18; see also Gerard F. Powers, “Religion and Peacebuilding” in Daniel </a:t>
            </a:r>
            <a:r>
              <a:rPr lang="en-US" baseline="0" dirty="0" err="1" smtClean="0"/>
              <a:t>Philpott</a:t>
            </a:r>
            <a:r>
              <a:rPr lang="en-US" baseline="0" dirty="0" smtClean="0"/>
              <a:t> and Gerard F. Powers, eds., Strategies of Peace: Transforming Conflict in a Violent World (2010); R. Scott Appleby, The Ambivalence of the Sacred: Religion, Violence, and Reconciliation (1999).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404BA-9DC7-47A5-8E5B-C13BBBA973E5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Brian</a:t>
            </a:r>
            <a:r>
              <a:rPr lang="en-US" baseline="0" dirty="0" smtClean="0"/>
              <a:t> Grim, Religious Freedom: Good for What Ails Us?, 6 Faith &amp; Int’l Affairs (Summer 2008).   See also Brian J. Grim and Roger Finke, The Price of Freedom Denied: Religious Persecution and Conflict in the Twenty-First Century (2010).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404BA-9DC7-47A5-8E5B-C13BBBA973E5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Brian</a:t>
            </a:r>
            <a:r>
              <a:rPr lang="en-US" baseline="0" dirty="0" smtClean="0"/>
              <a:t> Grim, Religious Freedom: Good for What Ails Us?, 6 Faith &amp; Int’l Affairs (Summer 2008).   See also Brian J. Grim and Roger Finke, The Price of Freedom Denied: Religious Persecution and Conflict in the Twenty-First Century (2010).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404BA-9DC7-47A5-8E5B-C13BBBA973E5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Brian</a:t>
            </a:r>
            <a:r>
              <a:rPr lang="en-US" baseline="0" dirty="0" smtClean="0"/>
              <a:t> Grim, Religious Freedom: Good for What Ails Us?, 6 Faith &amp; Int’l Affairs (Summer 2008).   See also Brian J. Grim and Roger Finke, The Price of Freedom Denied: Religious Persecution and Conflict in the Twenty-First Century (2010).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404BA-9DC7-47A5-8E5B-C13BBBA973E5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Philip Jenkins, “The Politics of Persecuted</a:t>
            </a:r>
            <a:r>
              <a:rPr lang="en-US" baseline="0" dirty="0" smtClean="0"/>
              <a:t> Minority Religions” in Robert A. </a:t>
            </a:r>
            <a:r>
              <a:rPr lang="en-US" baseline="0" dirty="0" err="1" smtClean="0"/>
              <a:t>Seiple</a:t>
            </a:r>
            <a:r>
              <a:rPr lang="en-US" baseline="0" dirty="0" smtClean="0"/>
              <a:t> and Dennis R. Hoover, Religion and Security: The New Nexus in International Relations (2004), 25-36.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404BA-9DC7-47A5-8E5B-C13BBBA973E5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FFF1E27-90CF-4F22-947E-847BB4FF1283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FEA3F6-647A-45B4-B46B-67520200C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F1E27-90CF-4F22-947E-847BB4FF1283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FEA3F6-647A-45B4-B46B-67520200C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F1E27-90CF-4F22-947E-847BB4FF1283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FEA3F6-647A-45B4-B46B-67520200C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F1E27-90CF-4F22-947E-847BB4FF1283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FEA3F6-647A-45B4-B46B-67520200C3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F1E27-90CF-4F22-947E-847BB4FF1283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FEA3F6-647A-45B4-B46B-67520200C3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F1E27-90CF-4F22-947E-847BB4FF1283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FEA3F6-647A-45B4-B46B-67520200C3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F1E27-90CF-4F22-947E-847BB4FF1283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FEA3F6-647A-45B4-B46B-67520200C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F1E27-90CF-4F22-947E-847BB4FF1283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FEA3F6-647A-45B4-B46B-67520200C3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F1E27-90CF-4F22-947E-847BB4FF1283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FEA3F6-647A-45B4-B46B-67520200C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FFF1E27-90CF-4F22-947E-847BB4FF1283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FEA3F6-647A-45B4-B46B-67520200C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FF1E27-90CF-4F22-947E-847BB4FF1283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FEA3F6-647A-45B4-B46B-67520200C3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FFF1E27-90CF-4F22-947E-847BB4FF1283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3FEA3F6-647A-45B4-B46B-67520200C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829761"/>
          </a:xfrm>
        </p:spPr>
        <p:txBody>
          <a:bodyPr/>
          <a:lstStyle/>
          <a:p>
            <a:r>
              <a:rPr lang="en-US" dirty="0" smtClean="0"/>
              <a:t>Converging Challenges to Religious Freedom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Elizabeth A. Clark</a:t>
            </a:r>
          </a:p>
          <a:p>
            <a:r>
              <a:rPr lang="en-US" dirty="0" smtClean="0"/>
              <a:t>Religious Freedom Discussion Series</a:t>
            </a:r>
          </a:p>
          <a:p>
            <a:r>
              <a:rPr lang="en-US" dirty="0" smtClean="0"/>
              <a:t>May 8,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research in:</a:t>
            </a:r>
          </a:p>
          <a:p>
            <a:pPr lvl="1"/>
            <a:r>
              <a:rPr lang="en-US" dirty="0" smtClean="0"/>
              <a:t>Sociology</a:t>
            </a:r>
          </a:p>
          <a:p>
            <a:pPr lvl="1"/>
            <a:r>
              <a:rPr lang="en-US" dirty="0" smtClean="0"/>
              <a:t>Philosophy</a:t>
            </a:r>
          </a:p>
          <a:p>
            <a:pPr lvl="1"/>
            <a:r>
              <a:rPr lang="en-US" dirty="0" smtClean="0"/>
              <a:t>Psychology</a:t>
            </a:r>
          </a:p>
          <a:p>
            <a:pPr lvl="1"/>
            <a:r>
              <a:rPr lang="en-US" dirty="0" smtClean="0"/>
              <a:t>Political Science</a:t>
            </a:r>
          </a:p>
          <a:p>
            <a:pPr lvl="1"/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Economics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Converging recognition of the importance of religious freedom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Charitable giving/volunteerism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Sociological research	</a:t>
            </a:r>
            <a:endParaRPr lang="en-US" dirty="0"/>
          </a:p>
        </p:txBody>
      </p:sp>
      <p:pic>
        <p:nvPicPr>
          <p:cNvPr id="27650" name="Picture 2" descr="Giving among religious versus secular people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3600"/>
            <a:ext cx="8233099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Religion as essential to the development of democratic values such as tolerance, reflective thinking, generosity, altruism, law-abidingness</a:t>
            </a:r>
          </a:p>
          <a:p>
            <a:r>
              <a:rPr lang="en-US" dirty="0" smtClean="0"/>
              <a:t>Respect for religion as part of the value of reverence, “the virtuous capacity for awe, respect, and shame” in the face of what “cannot be changed or controlled by </a:t>
            </a:r>
            <a:r>
              <a:rPr lang="en-US" smtClean="0"/>
              <a:t>human means”</a:t>
            </a:r>
            <a:endParaRPr lang="en-US" dirty="0" smtClean="0"/>
          </a:p>
          <a:p>
            <a:r>
              <a:rPr lang="en-US" dirty="0" smtClean="0"/>
              <a:t>Provides normative grounding for religious freedom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Philosophy - Virtue Ethics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Challenges views of society as comprised of atomistic individuals</a:t>
            </a:r>
          </a:p>
          <a:p>
            <a:r>
              <a:rPr lang="en-US" dirty="0" smtClean="0"/>
              <a:t>Emphasizes importance of civil society and community</a:t>
            </a:r>
          </a:p>
          <a:p>
            <a:r>
              <a:rPr lang="en-US" dirty="0" smtClean="0"/>
              <a:t>Sees modern liberalism as self-undermining because it “cannot secure the liberty it promises, because it cannot inspire the sense of community and civic engagement” that individual liberty requires</a:t>
            </a:r>
          </a:p>
          <a:p>
            <a:r>
              <a:rPr lang="en-US" dirty="0" smtClean="0"/>
              <a:t>Many recognize importance of religious organizations as part of our social fabric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Communitarianism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Jonathan </a:t>
            </a:r>
            <a:r>
              <a:rPr lang="en-US" dirty="0" err="1" smtClean="0"/>
              <a:t>Haidt</a:t>
            </a:r>
            <a:endParaRPr lang="en-US" dirty="0" smtClean="0"/>
          </a:p>
          <a:p>
            <a:r>
              <a:rPr lang="en-US" dirty="0" smtClean="0"/>
              <a:t>Human nature has an ability to transcend self-interest, lose ourselves in something larger </a:t>
            </a:r>
          </a:p>
          <a:p>
            <a:r>
              <a:rPr lang="en-US" dirty="0" smtClean="0"/>
              <a:t>“hive switch” ensures natural selection at a group level</a:t>
            </a:r>
          </a:p>
          <a:p>
            <a:r>
              <a:rPr lang="en-US" dirty="0" smtClean="0"/>
              <a:t>Religious practices, norms, and relationships bind people into groups that form moral communities </a:t>
            </a:r>
          </a:p>
          <a:p>
            <a:r>
              <a:rPr lang="en-US" dirty="0" smtClean="0"/>
              <a:t>Increases our ability to cooperate, </a:t>
            </a:r>
            <a:r>
              <a:rPr lang="en-US" dirty="0" err="1" smtClean="0"/>
              <a:t>selflesness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 Psychology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Supporting religious freedom promotes religion’s “capacity to perform a range of positive functions in society,” including:</a:t>
            </a:r>
          </a:p>
          <a:p>
            <a:pPr lvl="1"/>
            <a:r>
              <a:rPr lang="en-US" dirty="0" smtClean="0"/>
              <a:t>Promoting democracy</a:t>
            </a:r>
          </a:p>
          <a:p>
            <a:pPr lvl="1"/>
            <a:r>
              <a:rPr lang="en-US" dirty="0" smtClean="0"/>
              <a:t>Mediating an end to violent conflicts</a:t>
            </a:r>
          </a:p>
          <a:p>
            <a:pPr lvl="1"/>
            <a:r>
              <a:rPr lang="en-US" dirty="0" smtClean="0"/>
              <a:t>Providing increased social services</a:t>
            </a:r>
          </a:p>
          <a:p>
            <a:pPr lvl="1"/>
            <a:r>
              <a:rPr lang="en-US" dirty="0" smtClean="0"/>
              <a:t>Catering to diverse religious preferences of society</a:t>
            </a:r>
          </a:p>
          <a:p>
            <a:pPr lvl="1"/>
            <a:r>
              <a:rPr lang="en-US" dirty="0" smtClean="0"/>
              <a:t>Encouraging political moderation</a:t>
            </a:r>
          </a:p>
          <a:p>
            <a:r>
              <a:rPr lang="en-US" dirty="0" smtClean="0"/>
              <a:t>Religious freedom reduces likelihood that religions will turn violent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Religion, violence, and peace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Religious violence cycle: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 and social stability	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981201"/>
            <a:ext cx="4876800" cy="367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Religious freedom cycle: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 and social stability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913883"/>
            <a:ext cx="5105400" cy="372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Religious freedom and other freedoms and benefits</a:t>
            </a:r>
            <a:endParaRPr lang="en-US" dirty="0"/>
          </a:p>
        </p:txBody>
      </p:sp>
      <p:pic>
        <p:nvPicPr>
          <p:cNvPr id="37890" name="Picture 2" descr="http://www.religiopolis.org/images/stories/durham_diag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1" y="1676400"/>
            <a:ext cx="6286500" cy="4429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Philip Jenkins – persecuted religions</a:t>
            </a:r>
          </a:p>
          <a:p>
            <a:pPr lvl="1"/>
            <a:r>
              <a:rPr lang="en-US" dirty="0" smtClean="0"/>
              <a:t>Go underground</a:t>
            </a:r>
          </a:p>
          <a:p>
            <a:pPr lvl="1"/>
            <a:r>
              <a:rPr lang="en-US" dirty="0" smtClean="0"/>
              <a:t>Often adopt active and effective military traditions</a:t>
            </a:r>
          </a:p>
          <a:p>
            <a:pPr lvl="1"/>
            <a:r>
              <a:rPr lang="en-US" dirty="0" smtClean="0"/>
              <a:t>Cultivate violent and apocalyptical ideologies to make sense of their suffering</a:t>
            </a:r>
          </a:p>
          <a:p>
            <a:pPr lvl="1"/>
            <a:r>
              <a:rPr lang="en-US" dirty="0" smtClean="0"/>
              <a:t>Encourage withdrawal from a perceived hostile outside world</a:t>
            </a:r>
          </a:p>
          <a:p>
            <a:pPr lvl="1"/>
            <a:r>
              <a:rPr lang="en-US" dirty="0" smtClean="0"/>
              <a:t>Provide justification or support for attacks from co-religionists elsewhere</a:t>
            </a:r>
          </a:p>
          <a:p>
            <a:r>
              <a:rPr lang="en-US" dirty="0" smtClean="0"/>
              <a:t>Religious persecution “can thus provide massive obstacles to nation-building, and to creating a stable, just, and secure international order.”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Religion as a tool of the state to retain the loyalty of the faithful, share high public confidence levels</a:t>
            </a:r>
          </a:p>
          <a:p>
            <a:r>
              <a:rPr lang="en-US" dirty="0" smtClean="0"/>
              <a:t>Religion is invoked when helpful to the state, ignored when not</a:t>
            </a:r>
          </a:p>
          <a:p>
            <a:r>
              <a:rPr lang="en-US" dirty="0" smtClean="0"/>
              <a:t>Minority religions seen as undermining the state; given minimal protections at best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Authoritarian challenges to religious freedom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 regulation of the religious market has been shown to decrease religiosity in the country as a whole</a:t>
            </a:r>
          </a:p>
          <a:p>
            <a:r>
              <a:rPr lang="en-US" dirty="0" smtClean="0"/>
              <a:t>Greater religious pluralism is associated with higher religious participation and belief levels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Growth of the global middle class</a:t>
            </a:r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 l="-36" t="32901" r="52343" b="24998"/>
          <a:stretch>
            <a:fillRect/>
          </a:stretch>
        </p:blipFill>
        <p:spPr bwMode="auto">
          <a:xfrm>
            <a:off x="528637" y="1382110"/>
            <a:ext cx="7853363" cy="433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Shares of middle-class consumption, 2000-2048</a:t>
            </a:r>
            <a:endParaRPr lang="en-US" dirty="0"/>
          </a:p>
        </p:txBody>
      </p:sp>
      <p:pic>
        <p:nvPicPr>
          <p:cNvPr id="47106" name="Picture 2" descr="http://www.ey.com/Media/vwLUExtFile/Innovating_for_the_next_three_billion_Ext_file/$FILE/shares_of_global_middle_class_consumption_2000%E2%80%9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8458200" cy="4195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Democratic preferences in Islamic world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 l="47222" t="24000" r="37223" b="10222"/>
          <a:stretch>
            <a:fillRect/>
          </a:stretch>
        </p:blipFill>
        <p:spPr bwMode="auto">
          <a:xfrm>
            <a:off x="3657600" y="1066800"/>
            <a:ext cx="2133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Pew Survey Report</a:t>
            </a:r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 l="28333" t="54222" r="18333" b="10222"/>
          <a:stretch>
            <a:fillRect/>
          </a:stretch>
        </p:blipFill>
        <p:spPr bwMode="auto">
          <a:xfrm>
            <a:off x="533400" y="1524000"/>
            <a:ext cx="822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 l="36667" t="16000" r="40556" b="3111"/>
          <a:stretch>
            <a:fillRect/>
          </a:stretch>
        </p:blipFill>
        <p:spPr bwMode="auto">
          <a:xfrm>
            <a:off x="3505200" y="152400"/>
            <a:ext cx="31242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l="47223" t="23111" r="36111" b="11111"/>
          <a:stretch>
            <a:fillRect/>
          </a:stretch>
        </p:blipFill>
        <p:spPr bwMode="auto">
          <a:xfrm>
            <a:off x="3429000" y="457200"/>
            <a:ext cx="2286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Correlates with increased charitable giving and volunteering</a:t>
            </a:r>
          </a:p>
          <a:p>
            <a:pPr lvl="0"/>
            <a:r>
              <a:rPr lang="en-US" dirty="0" smtClean="0"/>
              <a:t>Contributes to development of democratic values such as reflective thinking, generosity, altruism, and reverence</a:t>
            </a:r>
          </a:p>
          <a:p>
            <a:pPr lvl="0"/>
            <a:r>
              <a:rPr lang="en-US" dirty="0" smtClean="0"/>
              <a:t>Provides important part of our social fabric, inspiring sense of  community and civic engagement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Growing recognition of benefits of religion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Builds set of norms, relationships, and institutions that strengthen our ability to cooperate, transcend self-interest and increase social capital such as trust</a:t>
            </a:r>
          </a:p>
          <a:p>
            <a:pPr lvl="0"/>
            <a:r>
              <a:rPr lang="en-US" dirty="0" smtClean="0"/>
              <a:t>Promotes democracy, assists in mediating an end to violent conflicts, providing social services, encouraging political moderation</a:t>
            </a:r>
          </a:p>
          <a:p>
            <a:pPr lvl="0"/>
            <a:r>
              <a:rPr lang="en-US" dirty="0" smtClean="0"/>
              <a:t>Is associated with higher income levels and increased levels of democratization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Growing recognition of benefits of religion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Increases religious participation and belief levels, leading to increased positive contributions of religion to society</a:t>
            </a:r>
          </a:p>
          <a:p>
            <a:pPr lvl="0"/>
            <a:r>
              <a:rPr lang="en-US" dirty="0" smtClean="0"/>
              <a:t>Reduces violence associated with religion </a:t>
            </a:r>
          </a:p>
          <a:p>
            <a:pPr lvl="0"/>
            <a:r>
              <a:rPr lang="en-US" dirty="0" smtClean="0"/>
              <a:t>Increases national security by undermining self-reinforcing narratives of persecution by minority groups</a:t>
            </a:r>
          </a:p>
          <a:p>
            <a:pPr lvl="0"/>
            <a:r>
              <a:rPr lang="en-US" dirty="0" smtClean="0"/>
              <a:t>Correlated with other freedoms and social goods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Recognition of the importance of religious freedom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conflicts between traditional religious views and modern understandings of human rights (e.g., same-sex marriage, abortion, sexual orientation rights)</a:t>
            </a:r>
          </a:p>
          <a:p>
            <a:r>
              <a:rPr lang="en-US" dirty="0" smtClean="0"/>
              <a:t>Public religion seen as divisive, anti-liberal, in tension with commitments to equality and neutrality</a:t>
            </a:r>
          </a:p>
          <a:p>
            <a:r>
              <a:rPr lang="en-US" dirty="0" smtClean="0"/>
              <a:t>Religion increasingly moved to private sphere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Secularist challenges to religious freedom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Hans </a:t>
            </a:r>
            <a:r>
              <a:rPr lang="en-US" dirty="0" err="1" smtClean="0"/>
              <a:t>Joas</a:t>
            </a:r>
            <a:endParaRPr lang="en-US" dirty="0" smtClean="0"/>
          </a:p>
          <a:p>
            <a:r>
              <a:rPr lang="en-US" dirty="0" smtClean="0"/>
              <a:t>“The questions is not ‘Is religion useful?’ but ‘Can we live without the experience articulated in faith, in religion?’”   </a:t>
            </a:r>
          </a:p>
          <a:p>
            <a:r>
              <a:rPr lang="en-US" dirty="0" smtClean="0"/>
              <a:t>Value of self-transcendent experiences </a:t>
            </a:r>
          </a:p>
          <a:p>
            <a:r>
              <a:rPr lang="en-US" dirty="0" smtClean="0"/>
              <a:t>Religious traditions articulate these self-transcendent experiences and enable us to have such self-transcendent experiences in the first place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Non-instrumental value of religion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Religious pluralism and freedom as flowing from deep religious conviction</a:t>
            </a:r>
          </a:p>
          <a:p>
            <a:r>
              <a:rPr lang="en-US" dirty="0" smtClean="0"/>
              <a:t>Wanting others “to have the opportunity to develop their own authentic and unforced relationship to God.”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Non-instrumental value of religious freedom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4102291"/>
          </a:xfrm>
        </p:spPr>
        <p:txBody>
          <a:bodyPr/>
          <a:lstStyle/>
          <a:p>
            <a:r>
              <a:rPr lang="en-US" dirty="0" smtClean="0"/>
              <a:t>Religion as core element of national and personal identity</a:t>
            </a:r>
          </a:p>
          <a:p>
            <a:r>
              <a:rPr lang="en-US" dirty="0" smtClean="0"/>
              <a:t>Apostasy as worse than death; betrayal of the community</a:t>
            </a:r>
          </a:p>
          <a:p>
            <a:r>
              <a:rPr lang="en-US" dirty="0" smtClean="0"/>
              <a:t>Role of the state or vigilantes to reinforce religious conformity, punish divergence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Challenges to religious freedom from dominant religious traditions and extremists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these challenge religion’s role as part of a vibrant, pluralistic, free, and engaged civil society</a:t>
            </a:r>
          </a:p>
          <a:p>
            <a:pPr lvl="1"/>
            <a:r>
              <a:rPr lang="en-US" dirty="0" smtClean="0"/>
              <a:t>Attempts to limit religious speech, religious choice, autonomy of religious organizations</a:t>
            </a:r>
          </a:p>
          <a:p>
            <a:r>
              <a:rPr lang="en-US" dirty="0" smtClean="0"/>
              <a:t>See wide scope for religious action, choice, and belief as threatening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Converging challenges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Western tradition of religions as sovereigns</a:t>
            </a:r>
          </a:p>
          <a:p>
            <a:r>
              <a:rPr lang="en-US" dirty="0" smtClean="0"/>
              <a:t>Even without territorial sovereignty, religions continue to function as a sovereign</a:t>
            </a:r>
          </a:p>
          <a:p>
            <a:pPr lvl="1"/>
            <a:r>
              <a:rPr lang="en-US" dirty="0" smtClean="0"/>
              <a:t>Assert supreme authority over a realm of human life</a:t>
            </a:r>
          </a:p>
          <a:p>
            <a:pPr lvl="1"/>
            <a:r>
              <a:rPr lang="en-US" dirty="0" smtClean="0"/>
              <a:t>E.g., Tao, dharma, will of Allah, divine law</a:t>
            </a:r>
          </a:p>
          <a:p>
            <a:r>
              <a:rPr lang="en-US" dirty="0" smtClean="0"/>
              <a:t>Rival power structure to the state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Sovereignty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States recognition of sovereignty of religions</a:t>
            </a:r>
          </a:p>
          <a:p>
            <a:r>
              <a:rPr lang="en-US" dirty="0" smtClean="0"/>
              <a:t>Creates a space where believers can respond to the claims of their religion while still exercising full citizenship in their secular states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Religious freedom as shared sovereignty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Authoritarian regimes see religious freedom as a threat to their power and control</a:t>
            </a:r>
          </a:p>
          <a:p>
            <a:r>
              <a:rPr lang="en-US" dirty="0" smtClean="0"/>
              <a:t>Dominant religious traditions see free religious sector as a threat to their sovereignty and power</a:t>
            </a:r>
          </a:p>
          <a:p>
            <a:r>
              <a:rPr lang="en-US" dirty="0" smtClean="0"/>
              <a:t>Secularist ideologies see strong religious sector as a threat to the secularity and neutrality of the state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Religious freedom/shared sovereignty as a threat?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assert sovereignty and independence of religious beliefs and actors</a:t>
            </a:r>
          </a:p>
          <a:p>
            <a:r>
              <a:rPr lang="en-US" dirty="0" smtClean="0"/>
              <a:t>Finding appropriate limits to manifestations of religion</a:t>
            </a:r>
          </a:p>
          <a:p>
            <a:pPr lvl="1"/>
            <a:r>
              <a:rPr lang="en-US" dirty="0" smtClean="0"/>
              <a:t>“Ambivalence of the sacred” – power of religion for both good and ill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Ongoing challenges of religious freedom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2525</TotalTime>
  <Words>1729</Words>
  <Application>Microsoft Office PowerPoint</Application>
  <PresentationFormat>On-screen Show (4:3)</PresentationFormat>
  <Paragraphs>141</Paragraphs>
  <Slides>31</Slides>
  <Notes>15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Concourse</vt:lpstr>
      <vt:lpstr>Converging Challenges to Religious Freedom</vt:lpstr>
      <vt:lpstr>Authoritarian challenges to religious freedom</vt:lpstr>
      <vt:lpstr>Secularist challenges to religious freedom </vt:lpstr>
      <vt:lpstr>Challenges to religious freedom from dominant religious traditions and extremists</vt:lpstr>
      <vt:lpstr>Converging challenges </vt:lpstr>
      <vt:lpstr>Religious Sovereignty </vt:lpstr>
      <vt:lpstr>Religious freedom as shared sovereignty </vt:lpstr>
      <vt:lpstr>Religious freedom/shared sovereignty as a threat?  </vt:lpstr>
      <vt:lpstr>Ongoing challenges of religious freedom  </vt:lpstr>
      <vt:lpstr>Converging recognition of the importance of religious freedom</vt:lpstr>
      <vt:lpstr>Sociological research </vt:lpstr>
      <vt:lpstr>Philosophy - Virtue Ethics</vt:lpstr>
      <vt:lpstr>Communitarianism </vt:lpstr>
      <vt:lpstr>Evolutionary Psychology </vt:lpstr>
      <vt:lpstr>Religion, violence, and peace</vt:lpstr>
      <vt:lpstr>Religion and social stability </vt:lpstr>
      <vt:lpstr>Religion and social stability</vt:lpstr>
      <vt:lpstr>Religious freedom and other freedoms and benefits</vt:lpstr>
      <vt:lpstr>History  </vt:lpstr>
      <vt:lpstr>Economics </vt:lpstr>
      <vt:lpstr>Growth of the global middle class</vt:lpstr>
      <vt:lpstr>Shares of middle-class consumption, 2000-2048</vt:lpstr>
      <vt:lpstr>Democratic preferences in Islamic world</vt:lpstr>
      <vt:lpstr>Pew Survey Report</vt:lpstr>
      <vt:lpstr>PowerPoint Presentation</vt:lpstr>
      <vt:lpstr>PowerPoint Presentation</vt:lpstr>
      <vt:lpstr>Growing recognition of benefits of religion </vt:lpstr>
      <vt:lpstr>Growing recognition of benefits of religion</vt:lpstr>
      <vt:lpstr>Recognition of the importance of religious freedom </vt:lpstr>
      <vt:lpstr>Non-instrumental value of religion</vt:lpstr>
      <vt:lpstr>Non-instrumental value of religious freedom</vt:lpstr>
    </vt:vector>
  </TitlesOfParts>
  <Company>BYU LAW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Converging Challenges to Religious Freedom</dc:title>
  <dc:creator>Elizabeth Sewell</dc:creator>
  <cp:lastModifiedBy>Donlu</cp:lastModifiedBy>
  <cp:revision>15</cp:revision>
  <dcterms:created xsi:type="dcterms:W3CDTF">2013-05-07T18:44:10Z</dcterms:created>
  <dcterms:modified xsi:type="dcterms:W3CDTF">2013-05-10T23:12:47Z</dcterms:modified>
</cp:coreProperties>
</file>