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0" r:id="rId4"/>
    <p:sldId id="261" r:id="rId5"/>
    <p:sldId id="263" r:id="rId6"/>
    <p:sldId id="264" r:id="rId7"/>
    <p:sldId id="265" r:id="rId8"/>
    <p:sldId id="259" r:id="rId9"/>
    <p:sldId id="266" r:id="rId10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6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652A-81C0-FC43-B82F-94D91CDE0A5D}" type="datetimeFigureOut">
              <a:rPr lang="es-ES" smtClean="0"/>
              <a:t>04-10-16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C535-035B-7C40-A2A9-23288000138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501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652A-81C0-FC43-B82F-94D91CDE0A5D}" type="datetimeFigureOut">
              <a:rPr lang="es-ES" smtClean="0"/>
              <a:t>04-10-16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C535-035B-7C40-A2A9-23288000138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4652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652A-81C0-FC43-B82F-94D91CDE0A5D}" type="datetimeFigureOut">
              <a:rPr lang="es-ES" smtClean="0"/>
              <a:t>04-10-16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C535-035B-7C40-A2A9-23288000138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9777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652A-81C0-FC43-B82F-94D91CDE0A5D}" type="datetimeFigureOut">
              <a:rPr lang="es-ES" smtClean="0"/>
              <a:t>04-10-16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C535-035B-7C40-A2A9-23288000138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986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652A-81C0-FC43-B82F-94D91CDE0A5D}" type="datetimeFigureOut">
              <a:rPr lang="es-ES" smtClean="0"/>
              <a:t>04-10-16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C535-035B-7C40-A2A9-23288000138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8587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652A-81C0-FC43-B82F-94D91CDE0A5D}" type="datetimeFigureOut">
              <a:rPr lang="es-ES" smtClean="0"/>
              <a:t>04-10-16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C535-035B-7C40-A2A9-23288000138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128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652A-81C0-FC43-B82F-94D91CDE0A5D}" type="datetimeFigureOut">
              <a:rPr lang="es-ES" smtClean="0"/>
              <a:t>04-10-16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C535-035B-7C40-A2A9-23288000138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4108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652A-81C0-FC43-B82F-94D91CDE0A5D}" type="datetimeFigureOut">
              <a:rPr lang="es-ES" smtClean="0"/>
              <a:t>04-10-16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C535-035B-7C40-A2A9-23288000138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7331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652A-81C0-FC43-B82F-94D91CDE0A5D}" type="datetimeFigureOut">
              <a:rPr lang="es-ES" smtClean="0"/>
              <a:t>04-10-16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C535-035B-7C40-A2A9-23288000138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2392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652A-81C0-FC43-B82F-94D91CDE0A5D}" type="datetimeFigureOut">
              <a:rPr lang="es-ES" smtClean="0"/>
              <a:t>04-10-16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C535-035B-7C40-A2A9-23288000138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7791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652A-81C0-FC43-B82F-94D91CDE0A5D}" type="datetimeFigureOut">
              <a:rPr lang="es-ES" smtClean="0"/>
              <a:t>04-10-16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C535-035B-7C40-A2A9-23288000138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65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1652A-81C0-FC43-B82F-94D91CDE0A5D}" type="datetimeFigureOut">
              <a:rPr lang="es-ES" smtClean="0"/>
              <a:t>04-10-16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2C535-035B-7C40-A2A9-23288000138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960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14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¿Qué espacio tiene lo religioso y lo espiritual en una Constitución?</a:t>
            </a:r>
            <a:endParaRPr lang="es-ES" dirty="0"/>
          </a:p>
        </p:txBody>
      </p:sp>
      <p:pic>
        <p:nvPicPr>
          <p:cNvPr id="4" name="Marcador de contenido 3" descr="AltoAtacama 24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>
          <a:xfrm>
            <a:off x="473277" y="1873475"/>
            <a:ext cx="8229600" cy="4525963"/>
          </a:xfrm>
          <a:prstGeom prst="rect">
            <a:avLst/>
          </a:prstGeom>
          <a:ln w="127000" cap="sq">
            <a:solidFill>
              <a:srgbClr val="66006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83455" y="64422"/>
            <a:ext cx="1742440" cy="39560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159475" y="6455827"/>
            <a:ext cx="2688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Prof. Ana María Celis B.</a:t>
            </a:r>
            <a:endParaRPr lang="es-ES" sz="20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546639" y="6028128"/>
            <a:ext cx="19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Carlos José Infante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6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" name="Marcador de contenido 8" descr="omega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28" t="5298" r="-3178" b="-12213"/>
          <a:stretch/>
        </p:blipFill>
        <p:spPr>
          <a:xfrm>
            <a:off x="-1305810" y="-99346"/>
            <a:ext cx="11514669" cy="9465368"/>
          </a:xfrm>
        </p:spPr>
      </p:pic>
      <p:sp>
        <p:nvSpPr>
          <p:cNvPr id="10" name="CuadroTexto 9"/>
          <p:cNvSpPr txBox="1"/>
          <p:nvPr/>
        </p:nvSpPr>
        <p:spPr>
          <a:xfrm>
            <a:off x="1184826" y="6228257"/>
            <a:ext cx="3007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Ausencia libertad religiosa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425166" y="6216583"/>
            <a:ext cx="3007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Ausencia libertad religiosa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146829" y="4957845"/>
            <a:ext cx="249639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accent6"/>
                </a:solidFill>
              </a:rPr>
              <a:t>Identificación </a:t>
            </a:r>
          </a:p>
          <a:p>
            <a:r>
              <a:rPr lang="es-ES" sz="3600" b="1" dirty="0">
                <a:solidFill>
                  <a:schemeClr val="accent6"/>
                </a:solidFill>
              </a:rPr>
              <a:t> </a:t>
            </a:r>
            <a:r>
              <a:rPr lang="es-ES" sz="3600" b="1" dirty="0" smtClean="0">
                <a:solidFill>
                  <a:schemeClr val="accent6"/>
                </a:solidFill>
              </a:rPr>
              <a:t>   </a:t>
            </a:r>
            <a:r>
              <a:rPr lang="es-ES" sz="3200" b="1" dirty="0" smtClean="0">
                <a:solidFill>
                  <a:schemeClr val="accent6"/>
                </a:solidFill>
              </a:rPr>
              <a:t>−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779035" y="37453"/>
            <a:ext cx="7478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Cfr. Relaciones institucionales y libertad religiosa</a:t>
            </a:r>
            <a:endParaRPr lang="es-ES" sz="2800" b="1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Imagen 10"/>
          <p:cNvPicPr/>
          <p:nvPr/>
        </p:nvPicPr>
        <p:blipFill>
          <a:blip r:embed="rId3"/>
          <a:stretch>
            <a:fillRect/>
          </a:stretch>
        </p:blipFill>
        <p:spPr>
          <a:xfrm>
            <a:off x="99532" y="80497"/>
            <a:ext cx="1742440" cy="39560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861183" y="3588447"/>
            <a:ext cx="1598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chemeClr val="accent6"/>
                </a:solidFill>
              </a:rPr>
              <a:t>Separación</a:t>
            </a:r>
          </a:p>
          <a:p>
            <a:r>
              <a:rPr lang="es-ES" sz="2400" b="1" dirty="0" smtClean="0">
                <a:solidFill>
                  <a:schemeClr val="accent6"/>
                </a:solidFill>
              </a:rPr>
              <a:t>(laicismo)</a:t>
            </a:r>
            <a:endParaRPr lang="es-ES" sz="2400" b="1" dirty="0">
              <a:solidFill>
                <a:schemeClr val="accent6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353013" y="2114974"/>
            <a:ext cx="2147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F79646"/>
                </a:solidFill>
              </a:rPr>
              <a:t>Colaboración</a:t>
            </a:r>
            <a:endParaRPr lang="es-ES" sz="2800" b="1" dirty="0">
              <a:solidFill>
                <a:srgbClr val="F79646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951003" y="3663182"/>
            <a:ext cx="3290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F79646"/>
                </a:solidFill>
              </a:rPr>
              <a:t>Identificación parcial</a:t>
            </a:r>
            <a:endParaRPr lang="es-ES" sz="2800" b="1" dirty="0">
              <a:solidFill>
                <a:srgbClr val="F79646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749971" y="4914885"/>
            <a:ext cx="249639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accent6"/>
                </a:solidFill>
              </a:rPr>
              <a:t>Identificación </a:t>
            </a:r>
          </a:p>
          <a:p>
            <a:r>
              <a:rPr lang="es-ES" sz="3600" b="1" dirty="0" smtClean="0">
                <a:solidFill>
                  <a:schemeClr val="accent6"/>
                </a:solidFill>
              </a:rPr>
              <a:t>				+</a:t>
            </a:r>
            <a:r>
              <a:rPr lang="es-ES" sz="3200" b="1" dirty="0" smtClean="0">
                <a:solidFill>
                  <a:schemeClr val="accent6"/>
                </a:solidFill>
              </a:rPr>
              <a:t>			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512549" y="2067590"/>
            <a:ext cx="1598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chemeClr val="accent6"/>
                </a:solidFill>
              </a:rPr>
              <a:t>Separación</a:t>
            </a:r>
          </a:p>
          <a:p>
            <a:r>
              <a:rPr lang="es-ES" sz="2400" b="1" dirty="0" smtClean="0">
                <a:solidFill>
                  <a:schemeClr val="accent6"/>
                </a:solidFill>
              </a:rPr>
              <a:t>(laicidad)</a:t>
            </a:r>
            <a:endParaRPr lang="es-ES" sz="2400" dirty="0"/>
          </a:p>
        </p:txBody>
      </p:sp>
      <p:sp>
        <p:nvSpPr>
          <p:cNvPr id="17" name="Rectángulo 16"/>
          <p:cNvSpPr/>
          <p:nvPr/>
        </p:nvSpPr>
        <p:spPr>
          <a:xfrm>
            <a:off x="1764989" y="1030015"/>
            <a:ext cx="6135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Total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libertad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religiosa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070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79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Dónde se encuentra lo religioso y </a:t>
            </a:r>
            <a:br>
              <a:rPr lang="es-ES" b="1" dirty="0" smtClean="0"/>
            </a:br>
            <a:r>
              <a:rPr lang="es-ES" b="1" dirty="0" smtClean="0"/>
              <a:t>lo espiritual en las Constituciones?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018150"/>
            <a:ext cx="8229600" cy="5022703"/>
          </a:xfrm>
        </p:spPr>
        <p:txBody>
          <a:bodyPr>
            <a:normAutofit fontScale="70000" lnSpcReduction="20000"/>
          </a:bodyPr>
          <a:lstStyle/>
          <a:p>
            <a:r>
              <a:rPr lang="es-ES" sz="3600" dirty="0" smtClean="0"/>
              <a:t>Preámbulo: “Cumpliendo </a:t>
            </a:r>
            <a:r>
              <a:rPr lang="es-ES" sz="3600" dirty="0"/>
              <a:t>el mandato de nuestros pueblos, con la fortaleza de </a:t>
            </a:r>
            <a:r>
              <a:rPr lang="es-ES" sz="3600" dirty="0" smtClean="0"/>
              <a:t>nuestra </a:t>
            </a:r>
            <a:r>
              <a:rPr lang="es-ES" sz="3600" dirty="0" err="1"/>
              <a:t>Pachamama</a:t>
            </a:r>
            <a:r>
              <a:rPr lang="es-ES" sz="3600" dirty="0"/>
              <a:t> y gracias a Dios, refundamos </a:t>
            </a:r>
            <a:r>
              <a:rPr lang="es-ES" sz="3600" dirty="0" smtClean="0"/>
              <a:t>Bolivia”.</a:t>
            </a:r>
          </a:p>
          <a:p>
            <a:r>
              <a:rPr lang="es-ES" sz="3600" dirty="0" smtClean="0"/>
              <a:t>Libertad de conciencia y de religión: “</a:t>
            </a:r>
            <a:r>
              <a:rPr lang="es-CL" sz="3600" dirty="0"/>
              <a:t>Es libre la profesión de todas las religiones, así como el ejercicio de todos los cultos, sin otra limitación que el respeto a la moral cristiana y la orden público. Se reconoce que la religión católica es la de la mayoría de los </a:t>
            </a:r>
            <a:r>
              <a:rPr lang="es-CL" sz="3600" dirty="0" smtClean="0"/>
              <a:t>panameños”.</a:t>
            </a:r>
          </a:p>
          <a:p>
            <a:r>
              <a:rPr lang="es-CL" sz="3600" dirty="0" smtClean="0"/>
              <a:t>Relaciones institucionales:  “La Religión Católica, Apostólica, Romana, es la del Estado, el cual contribuye a su mantenimiento, sin impedir el libre ejercicio en la República de otros cultos que no se opongan a la moral universal ni a las buenas costumbres (Costa Rica)”.</a:t>
            </a:r>
            <a:endParaRPr lang="es-ES" sz="3600" dirty="0"/>
          </a:p>
          <a:p>
            <a:endParaRPr lang="es-ES" dirty="0"/>
          </a:p>
        </p:txBody>
      </p:sp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83455" y="64422"/>
            <a:ext cx="1742440" cy="39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6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639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D</a:t>
            </a:r>
            <a:r>
              <a:rPr lang="es-ES" b="1" dirty="0" smtClean="0"/>
              <a:t>ónde se encuentra lo religioso y </a:t>
            </a:r>
            <a:br>
              <a:rPr lang="es-ES" b="1" dirty="0" smtClean="0"/>
            </a:br>
            <a:r>
              <a:rPr lang="es-ES" b="1" dirty="0" smtClean="0"/>
              <a:t>lo espiritual en el ámbito público?</a:t>
            </a:r>
            <a:endParaRPr lang="es-ES" b="1" dirty="0"/>
          </a:p>
        </p:txBody>
      </p:sp>
      <p:pic>
        <p:nvPicPr>
          <p:cNvPr id="4" name="Marcador de contenido 3" descr="micr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1" b="8591"/>
          <a:stretch>
            <a:fillRect/>
          </a:stretch>
        </p:blipFill>
        <p:spPr>
          <a:xfrm>
            <a:off x="457200" y="1937775"/>
            <a:ext cx="8229600" cy="4525963"/>
          </a:xfrm>
          <a:prstGeom prst="rect">
            <a:avLst/>
          </a:prstGeom>
          <a:ln w="1270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99532" y="80497"/>
            <a:ext cx="1742440" cy="39560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98407" y="6096938"/>
            <a:ext cx="1815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FFFF"/>
                </a:solidFill>
              </a:rPr>
              <a:t>Juan Pablo </a:t>
            </a:r>
            <a:r>
              <a:rPr lang="es-ES" dirty="0" err="1" smtClean="0">
                <a:solidFill>
                  <a:srgbClr val="FFFFFF"/>
                </a:solidFill>
              </a:rPr>
              <a:t>Poirot</a:t>
            </a:r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6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Los símbolos religiosos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783" y="1717700"/>
            <a:ext cx="4708477" cy="3118602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2202638" y="4404551"/>
            <a:ext cx="2691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</a:rPr>
              <a:t>Catalina Mansilla</a:t>
            </a:r>
          </a:p>
          <a:p>
            <a:r>
              <a:rPr lang="es-ES" sz="1200" dirty="0" smtClean="0">
                <a:solidFill>
                  <a:schemeClr val="bg1"/>
                </a:solidFill>
              </a:rPr>
              <a:t>Residencia artística La Tirana 2013-2015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074081" y="5288677"/>
            <a:ext cx="52687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 smtClean="0"/>
              <a:t>Libertad de expresión</a:t>
            </a:r>
            <a:endParaRPr lang="es-ES" sz="4400" b="1" dirty="0"/>
          </a:p>
        </p:txBody>
      </p:sp>
      <p:pic>
        <p:nvPicPr>
          <p:cNvPr id="8" name="Imagen 7"/>
          <p:cNvPicPr/>
          <p:nvPr/>
        </p:nvPicPr>
        <p:blipFill>
          <a:blip r:embed="rId3"/>
          <a:stretch>
            <a:fillRect/>
          </a:stretch>
        </p:blipFill>
        <p:spPr>
          <a:xfrm>
            <a:off x="99532" y="80497"/>
            <a:ext cx="1742440" cy="39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4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Educación… laica</a:t>
            </a:r>
            <a:endParaRPr lang="es-ES" b="1" dirty="0"/>
          </a:p>
        </p:txBody>
      </p:sp>
      <p:pic>
        <p:nvPicPr>
          <p:cNvPr id="7" name="Marcador de contenido 6" descr="AltoAtacama 27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325" r="-86325"/>
          <a:stretch>
            <a:fillRect/>
          </a:stretch>
        </p:blipFill>
        <p:spPr/>
      </p:pic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99532" y="80497"/>
            <a:ext cx="1742440" cy="39560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028900" y="1945076"/>
            <a:ext cx="30944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</a:rPr>
              <a:t>México:</a:t>
            </a:r>
          </a:p>
          <a:p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</a:rPr>
              <a:t>dicha 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educación será </a:t>
            </a:r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</a:rPr>
              <a:t>laica</a:t>
            </a:r>
          </a:p>
          <a:p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</a:rPr>
              <a:t>por 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tanto, </a:t>
            </a:r>
            <a:endParaRPr lang="es-ES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</a:rPr>
              <a:t>se 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mantendrá </a:t>
            </a:r>
            <a:endParaRPr lang="es-ES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</a:rPr>
              <a:t>por 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completo </a:t>
            </a:r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</a:rPr>
              <a:t>ajena a </a:t>
            </a:r>
          </a:p>
          <a:p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</a:rPr>
              <a:t>cualquier 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doctrina religiosa</a:t>
            </a:r>
            <a:r>
              <a:rPr lang="es-CL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s-E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086860" y="5706628"/>
            <a:ext cx="19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2"/>
                </a:solidFill>
              </a:rPr>
              <a:t>Carlos José Infante</a:t>
            </a:r>
            <a:endParaRPr lang="es-ES" b="1" dirty="0">
              <a:solidFill>
                <a:schemeClr val="accent2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76869" y="4388477"/>
            <a:ext cx="594683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Chile:</a:t>
            </a:r>
          </a:p>
          <a:p>
            <a:r>
              <a:rPr lang="es-ES" sz="2800" b="1" dirty="0">
                <a:solidFill>
                  <a:srgbClr val="FF0000"/>
                </a:solidFill>
              </a:rPr>
              <a:t>se promoverá </a:t>
            </a:r>
            <a:endParaRPr lang="es-ES" sz="2800" b="1" dirty="0" smtClean="0">
              <a:solidFill>
                <a:srgbClr val="FF0000"/>
              </a:solidFill>
            </a:endParaRPr>
          </a:p>
          <a:p>
            <a:r>
              <a:rPr lang="es-ES" sz="2800" b="1" dirty="0" smtClean="0">
                <a:solidFill>
                  <a:srgbClr val="FF0000"/>
                </a:solidFill>
              </a:rPr>
              <a:t>la </a:t>
            </a:r>
            <a:r>
              <a:rPr lang="es-ES" sz="2800" b="1" dirty="0">
                <a:solidFill>
                  <a:srgbClr val="FF0000"/>
                </a:solidFill>
              </a:rPr>
              <a:t>formación laica, </a:t>
            </a:r>
            <a:endParaRPr lang="es-ES" sz="2800" b="1" dirty="0" smtClean="0">
              <a:solidFill>
                <a:srgbClr val="FF0000"/>
              </a:solidFill>
            </a:endParaRPr>
          </a:p>
          <a:p>
            <a:r>
              <a:rPr lang="es-ES" sz="2800" b="1" dirty="0" smtClean="0">
                <a:solidFill>
                  <a:srgbClr val="FF0000"/>
                </a:solidFill>
              </a:rPr>
              <a:t>esto </a:t>
            </a:r>
            <a:r>
              <a:rPr lang="es-ES" sz="2800" b="1" dirty="0">
                <a:solidFill>
                  <a:srgbClr val="FF0000"/>
                </a:solidFill>
              </a:rPr>
              <a:t>es, </a:t>
            </a:r>
            <a:endParaRPr lang="es-ES" sz="2800" b="1" dirty="0" smtClean="0">
              <a:solidFill>
                <a:srgbClr val="FF0000"/>
              </a:solidFill>
            </a:endParaRPr>
          </a:p>
          <a:p>
            <a:r>
              <a:rPr lang="es-ES" sz="2800" b="1" dirty="0" smtClean="0">
                <a:solidFill>
                  <a:srgbClr val="FF0000"/>
                </a:solidFill>
              </a:rPr>
              <a:t>respetuosa </a:t>
            </a:r>
            <a:r>
              <a:rPr lang="es-ES" sz="2800" b="1" dirty="0">
                <a:solidFill>
                  <a:srgbClr val="FF0000"/>
                </a:solidFill>
              </a:rPr>
              <a:t>de toda expresión religiosa</a:t>
            </a:r>
            <a:r>
              <a:rPr lang="es-CL" sz="2800" b="1" dirty="0">
                <a:solidFill>
                  <a:srgbClr val="FF0000"/>
                </a:solidFill>
              </a:rPr>
              <a:t> </a:t>
            </a:r>
            <a:endParaRPr lang="es-ES" sz="2800" b="1" dirty="0" smtClean="0">
              <a:solidFill>
                <a:srgbClr val="FF0000"/>
              </a:solidFill>
            </a:endParaRPr>
          </a:p>
          <a:p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8249" y="1945076"/>
            <a:ext cx="29888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(Propiedad establecimientos,</a:t>
            </a:r>
          </a:p>
          <a:p>
            <a:r>
              <a:rPr lang="es-ES" b="1" dirty="0" smtClean="0"/>
              <a:t>ideario, </a:t>
            </a:r>
          </a:p>
          <a:p>
            <a:r>
              <a:rPr lang="es-ES" b="1" dirty="0" smtClean="0"/>
              <a:t>contrataciones)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71808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Un frágil equilibrio</a:t>
            </a:r>
            <a:endParaRPr lang="es-ES" b="1" dirty="0"/>
          </a:p>
        </p:txBody>
      </p:sp>
      <p:pic>
        <p:nvPicPr>
          <p:cNvPr id="4" name="Marcador de contenido 3" descr="slack lin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" r="3033"/>
          <a:stretch>
            <a:fillRect/>
          </a:stretch>
        </p:blipFill>
        <p:spPr>
          <a:prstGeom prst="rect">
            <a:avLst/>
          </a:prstGeom>
          <a:ln w="190500" cap="sq">
            <a:solidFill>
              <a:srgbClr val="0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99532" y="80497"/>
            <a:ext cx="1742440" cy="39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6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Hoy en Chile</a:t>
            </a:r>
            <a:endParaRPr lang="es-ES" b="1" dirty="0"/>
          </a:p>
        </p:txBody>
      </p:sp>
      <p:pic>
        <p:nvPicPr>
          <p:cNvPr id="4" name="Marcador de contenido 3" descr="AltoAtacama 27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325" r="-86325"/>
          <a:stretch>
            <a:fillRect/>
          </a:stretch>
        </p:blipFill>
        <p:spPr>
          <a:xfrm>
            <a:off x="473909" y="1600200"/>
            <a:ext cx="8229600" cy="4525963"/>
          </a:xfrm>
        </p:spPr>
      </p:pic>
      <p:sp>
        <p:nvSpPr>
          <p:cNvPr id="5" name="CuadroTexto 4"/>
          <p:cNvSpPr txBox="1"/>
          <p:nvPr/>
        </p:nvSpPr>
        <p:spPr>
          <a:xfrm>
            <a:off x="-99109" y="1679107"/>
            <a:ext cx="27057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" sz="3200" b="1" dirty="0" smtClean="0">
                <a:solidFill>
                  <a:srgbClr val="FF6600"/>
                </a:solidFill>
              </a:rPr>
              <a:t>Libertad </a:t>
            </a:r>
            <a:r>
              <a:rPr lang="es-ES" sz="3200" b="1" dirty="0">
                <a:solidFill>
                  <a:srgbClr val="FF6600"/>
                </a:solidFill>
              </a:rPr>
              <a:t>de conciencia y de </a:t>
            </a:r>
            <a:r>
              <a:rPr lang="es-ES" sz="3200" b="1" dirty="0" smtClean="0">
                <a:solidFill>
                  <a:srgbClr val="FF6600"/>
                </a:solidFill>
              </a:rPr>
              <a:t>religión</a:t>
            </a:r>
            <a:endParaRPr lang="es-ES" sz="3200" b="1" dirty="0">
              <a:solidFill>
                <a:srgbClr val="FF66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58454" y="6233281"/>
            <a:ext cx="7501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s-ES" sz="2800" b="1" dirty="0"/>
              <a:t>Objeción de </a:t>
            </a:r>
            <a:r>
              <a:rPr lang="es-ES" sz="2800" b="1" dirty="0" smtClean="0"/>
              <a:t>conciencia y autonomía institucional</a:t>
            </a:r>
            <a:endParaRPr lang="es-ES" sz="28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6125073" y="3738169"/>
            <a:ext cx="304382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s-ES" sz="2400" b="1" dirty="0" smtClean="0">
                <a:solidFill>
                  <a:srgbClr val="D820C3"/>
                </a:solidFill>
              </a:rPr>
              <a:t>Organizaciones </a:t>
            </a:r>
          </a:p>
          <a:p>
            <a:pPr marL="0" lvl="1"/>
            <a:r>
              <a:rPr lang="es-ES" sz="2400" b="1" dirty="0" smtClean="0">
                <a:solidFill>
                  <a:srgbClr val="D820C3"/>
                </a:solidFill>
              </a:rPr>
              <a:t>religiosas </a:t>
            </a:r>
          </a:p>
          <a:p>
            <a:pPr marL="0" lvl="1"/>
            <a:r>
              <a:rPr lang="es-ES" sz="2400" b="1" dirty="0" smtClean="0">
                <a:solidFill>
                  <a:srgbClr val="D820C3"/>
                </a:solidFill>
              </a:rPr>
              <a:t>y </a:t>
            </a:r>
            <a:r>
              <a:rPr lang="es-ES" sz="2400" b="1" dirty="0">
                <a:solidFill>
                  <a:srgbClr val="D820C3"/>
                </a:solidFill>
              </a:rPr>
              <a:t>eventuales </a:t>
            </a:r>
            <a:r>
              <a:rPr lang="es-ES" sz="2400" b="1" dirty="0" smtClean="0">
                <a:solidFill>
                  <a:srgbClr val="D820C3"/>
                </a:solidFill>
              </a:rPr>
              <a:t>acuerdos</a:t>
            </a:r>
            <a:endParaRPr lang="es-ES" sz="2400" b="1" dirty="0">
              <a:solidFill>
                <a:srgbClr val="D820C3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425345" y="61261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4594975" y="1621013"/>
            <a:ext cx="1382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chemeClr val="bg1"/>
                </a:solidFill>
              </a:rPr>
              <a:t>Carlos José Infante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pic>
        <p:nvPicPr>
          <p:cNvPr id="10" name="Imagen 9"/>
          <p:cNvPicPr/>
          <p:nvPr/>
        </p:nvPicPr>
        <p:blipFill>
          <a:blip r:embed="rId3"/>
          <a:stretch>
            <a:fillRect/>
          </a:stretch>
        </p:blipFill>
        <p:spPr>
          <a:xfrm>
            <a:off x="83455" y="64422"/>
            <a:ext cx="1742440" cy="39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pic>
        <p:nvPicPr>
          <p:cNvPr id="5" name="Imagen 4"/>
          <p:cNvPicPr/>
          <p:nvPr/>
        </p:nvPicPr>
        <p:blipFill>
          <a:blip r:embed="rId2"/>
          <a:stretch>
            <a:fillRect/>
          </a:stretch>
        </p:blipFill>
        <p:spPr>
          <a:xfrm>
            <a:off x="83455" y="64422"/>
            <a:ext cx="1742440" cy="395605"/>
          </a:xfrm>
          <a:prstGeom prst="rect">
            <a:avLst/>
          </a:prstGeom>
        </p:spPr>
      </p:pic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4" b="4514"/>
          <a:stretch>
            <a:fillRect/>
          </a:stretch>
        </p:blipFill>
        <p:spPr>
          <a:xfrm rot="16200000">
            <a:off x="457200" y="1600200"/>
            <a:ext cx="8229600" cy="49911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260462" y="6285328"/>
            <a:ext cx="2691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rgbClr val="FFFFFF"/>
                </a:solidFill>
              </a:rPr>
              <a:t>Valentina Muñoz</a:t>
            </a:r>
          </a:p>
          <a:p>
            <a:r>
              <a:rPr lang="es-ES" sz="1200" dirty="0" smtClean="0">
                <a:solidFill>
                  <a:srgbClr val="FFFFFF"/>
                </a:solidFill>
              </a:rPr>
              <a:t>Residencia artística La Tirana 2013-2015</a:t>
            </a:r>
            <a:endParaRPr lang="es-E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33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305</Words>
  <Application>Microsoft Macintosh PowerPoint</Application>
  <PresentationFormat>Presentación en pantalla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¿Qué espacio tiene lo religioso y lo espiritual en una Constitución?</vt:lpstr>
      <vt:lpstr>Presentación de PowerPoint</vt:lpstr>
      <vt:lpstr>Dónde se encuentra lo religioso y  lo espiritual en las Constituciones?</vt:lpstr>
      <vt:lpstr>Dónde se encuentra lo religioso y  lo espiritual en el ámbito público?</vt:lpstr>
      <vt:lpstr>Los símbolos religiosos</vt:lpstr>
      <vt:lpstr>Educación… laica</vt:lpstr>
      <vt:lpstr>Un frágil equilibrio</vt:lpstr>
      <vt:lpstr>Hoy en Chile</vt:lpstr>
      <vt:lpstr>Presentación de PowerPoint</vt:lpstr>
    </vt:vector>
  </TitlesOfParts>
  <Company>Universidad Catolica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espacio tiene lo religioso y lo espiritual en una Constitución?</dc:title>
  <dc:creator>Ana Maria Celis Brunet</dc:creator>
  <cp:lastModifiedBy>Ana Maria Celis Brunet</cp:lastModifiedBy>
  <cp:revision>1</cp:revision>
  <dcterms:created xsi:type="dcterms:W3CDTF">2016-10-04T16:24:49Z</dcterms:created>
  <dcterms:modified xsi:type="dcterms:W3CDTF">2016-10-04T16:26:13Z</dcterms:modified>
</cp:coreProperties>
</file>