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 id="2147483810" r:id="rId2"/>
    <p:sldMasterId id="2147483812" r:id="rId3"/>
  </p:sldMasterIdLst>
  <p:notesMasterIdLst>
    <p:notesMasterId r:id="rId33"/>
  </p:notesMasterIdLst>
  <p:sldIdLst>
    <p:sldId id="256" r:id="rId4"/>
    <p:sldId id="291" r:id="rId5"/>
    <p:sldId id="290" r:id="rId6"/>
    <p:sldId id="292" r:id="rId7"/>
    <p:sldId id="275" r:id="rId8"/>
    <p:sldId id="294" r:id="rId9"/>
    <p:sldId id="295" r:id="rId10"/>
    <p:sldId id="293" r:id="rId11"/>
    <p:sldId id="296" r:id="rId12"/>
    <p:sldId id="276" r:id="rId13"/>
    <p:sldId id="297" r:id="rId14"/>
    <p:sldId id="298" r:id="rId15"/>
    <p:sldId id="301" r:id="rId16"/>
    <p:sldId id="300" r:id="rId17"/>
    <p:sldId id="302" r:id="rId18"/>
    <p:sldId id="303" r:id="rId19"/>
    <p:sldId id="304" r:id="rId20"/>
    <p:sldId id="307" r:id="rId21"/>
    <p:sldId id="306" r:id="rId22"/>
    <p:sldId id="305" r:id="rId23"/>
    <p:sldId id="308" r:id="rId24"/>
    <p:sldId id="309" r:id="rId25"/>
    <p:sldId id="310" r:id="rId26"/>
    <p:sldId id="277" r:id="rId27"/>
    <p:sldId id="311" r:id="rId28"/>
    <p:sldId id="312" r:id="rId29"/>
    <p:sldId id="278" r:id="rId30"/>
    <p:sldId id="313" r:id="rId31"/>
    <p:sldId id="259"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306FC397-736E-4678-A99C-E948C625DA7C}">
          <p14:sldIdLst>
            <p14:sldId id="256"/>
            <p14:sldId id="291"/>
          </p14:sldIdLst>
        </p14:section>
        <p14:section name="Summary Section" id="{CEE40FA0-B0CC-4B45-904C-A00A35038680}">
          <p14:sldIdLst/>
        </p14:section>
        <p14:section name="Section 1" id="{E5DACBCD-4FF5-4D79-AF1F-E3F135D0E1DE}">
          <p14:sldIdLst>
            <p14:sldId id="290"/>
            <p14:sldId id="292"/>
            <p14:sldId id="275"/>
            <p14:sldId id="294"/>
            <p14:sldId id="295"/>
            <p14:sldId id="293"/>
            <p14:sldId id="296"/>
            <p14:sldId id="276"/>
            <p14:sldId id="297"/>
            <p14:sldId id="298"/>
            <p14:sldId id="301"/>
            <p14:sldId id="300"/>
            <p14:sldId id="302"/>
            <p14:sldId id="303"/>
            <p14:sldId id="304"/>
            <p14:sldId id="307"/>
            <p14:sldId id="306"/>
            <p14:sldId id="305"/>
            <p14:sldId id="308"/>
            <p14:sldId id="309"/>
            <p14:sldId id="310"/>
            <p14:sldId id="277"/>
            <p14:sldId id="311"/>
            <p14:sldId id="312"/>
            <p14:sldId id="278"/>
            <p14:sldId id="313"/>
            <p14:sldId id="2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i Abdul Kadir Andi Kitta" initials="AAKAK" lastIdx="3" clrIdx="0">
    <p:extLst>
      <p:ext uri="{19B8F6BF-5375-455C-9EA6-DF929625EA0E}">
        <p15:presenceInfo xmlns:p15="http://schemas.microsoft.com/office/powerpoint/2012/main" userId="8d1c6fe73b846c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DF70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F70D"/>
    <a:srgbClr val="99CCFF"/>
    <a:srgbClr val="F1C31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89461" autoAdjust="0"/>
  </p:normalViewPr>
  <p:slideViewPr>
    <p:cSldViewPr>
      <p:cViewPr varScale="1">
        <p:scale>
          <a:sx n="102" d="100"/>
          <a:sy n="102" d="100"/>
        </p:scale>
        <p:origin x="11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9DDD3-EA7A-4D79-9E53-5BB497050E83}" type="datetimeFigureOut">
              <a:rPr lang="en-SG" smtClean="0"/>
              <a:t>25/9/2016</a:t>
            </a:fld>
            <a:endParaRPr lang="en-S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53DC9-5B97-4B1F-B08B-EFCF721D5200}" type="slidenum">
              <a:rPr lang="en-SG" smtClean="0"/>
              <a:t>‹#›</a:t>
            </a:fld>
            <a:endParaRPr lang="en-SG"/>
          </a:p>
        </p:txBody>
      </p:sp>
    </p:spTree>
    <p:extLst>
      <p:ext uri="{BB962C8B-B14F-4D97-AF65-F5344CB8AC3E}">
        <p14:creationId xmlns:p14="http://schemas.microsoft.com/office/powerpoint/2010/main" val="1944573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A453DC9-5B97-4B1F-B08B-EFCF721D5200}" type="slidenum">
              <a:rPr lang="en-SG" smtClean="0"/>
              <a:t>5</a:t>
            </a:fld>
            <a:endParaRPr lang="en-SG"/>
          </a:p>
        </p:txBody>
      </p:sp>
    </p:spTree>
    <p:extLst>
      <p:ext uri="{BB962C8B-B14F-4D97-AF65-F5344CB8AC3E}">
        <p14:creationId xmlns:p14="http://schemas.microsoft.com/office/powerpoint/2010/main" val="245707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A453DC9-5B97-4B1F-B08B-EFCF721D5200}" type="slidenum">
              <a:rPr lang="en-SG" smtClean="0"/>
              <a:t>10</a:t>
            </a:fld>
            <a:endParaRPr lang="en-SG"/>
          </a:p>
        </p:txBody>
      </p:sp>
    </p:spTree>
    <p:extLst>
      <p:ext uri="{BB962C8B-B14F-4D97-AF65-F5344CB8AC3E}">
        <p14:creationId xmlns:p14="http://schemas.microsoft.com/office/powerpoint/2010/main" val="273266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A453DC9-5B97-4B1F-B08B-EFCF721D5200}" type="slidenum">
              <a:rPr lang="en-SG" smtClean="0"/>
              <a:t>20</a:t>
            </a:fld>
            <a:endParaRPr lang="en-SG"/>
          </a:p>
        </p:txBody>
      </p:sp>
    </p:spTree>
    <p:extLst>
      <p:ext uri="{BB962C8B-B14F-4D97-AF65-F5344CB8AC3E}">
        <p14:creationId xmlns:p14="http://schemas.microsoft.com/office/powerpoint/2010/main" val="240321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A453DC9-5B97-4B1F-B08B-EFCF721D5200}" type="slidenum">
              <a:rPr lang="en-SG" smtClean="0"/>
              <a:t>21</a:t>
            </a:fld>
            <a:endParaRPr lang="en-SG"/>
          </a:p>
        </p:txBody>
      </p:sp>
    </p:spTree>
    <p:extLst>
      <p:ext uri="{BB962C8B-B14F-4D97-AF65-F5344CB8AC3E}">
        <p14:creationId xmlns:p14="http://schemas.microsoft.com/office/powerpoint/2010/main" val="1009337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A453DC9-5B97-4B1F-B08B-EFCF721D5200}" type="slidenum">
              <a:rPr lang="en-SG" smtClean="0"/>
              <a:t>22</a:t>
            </a:fld>
            <a:endParaRPr lang="en-SG"/>
          </a:p>
        </p:txBody>
      </p:sp>
    </p:spTree>
    <p:extLst>
      <p:ext uri="{BB962C8B-B14F-4D97-AF65-F5344CB8AC3E}">
        <p14:creationId xmlns:p14="http://schemas.microsoft.com/office/powerpoint/2010/main" val="3860762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A453DC9-5B97-4B1F-B08B-EFCF721D5200}" type="slidenum">
              <a:rPr lang="en-SG" smtClean="0"/>
              <a:t>23</a:t>
            </a:fld>
            <a:endParaRPr lang="en-SG"/>
          </a:p>
        </p:txBody>
      </p:sp>
    </p:spTree>
    <p:extLst>
      <p:ext uri="{BB962C8B-B14F-4D97-AF65-F5344CB8AC3E}">
        <p14:creationId xmlns:p14="http://schemas.microsoft.com/office/powerpoint/2010/main" val="548636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A453DC9-5B97-4B1F-B08B-EFCF721D5200}" type="slidenum">
              <a:rPr lang="en-SG" smtClean="0"/>
              <a:t>24</a:t>
            </a:fld>
            <a:endParaRPr lang="en-SG"/>
          </a:p>
        </p:txBody>
      </p:sp>
    </p:spTree>
    <p:extLst>
      <p:ext uri="{BB962C8B-B14F-4D97-AF65-F5344CB8AC3E}">
        <p14:creationId xmlns:p14="http://schemas.microsoft.com/office/powerpoint/2010/main" val="1044957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A453DC9-5B97-4B1F-B08B-EFCF721D5200}" type="slidenum">
              <a:rPr lang="en-SG" smtClean="0"/>
              <a:t>25</a:t>
            </a:fld>
            <a:endParaRPr lang="en-SG"/>
          </a:p>
        </p:txBody>
      </p:sp>
    </p:spTree>
    <p:extLst>
      <p:ext uri="{BB962C8B-B14F-4D97-AF65-F5344CB8AC3E}">
        <p14:creationId xmlns:p14="http://schemas.microsoft.com/office/powerpoint/2010/main" val="1288410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A453DC9-5B97-4B1F-B08B-EFCF721D5200}" type="slidenum">
              <a:rPr lang="en-SG" smtClean="0"/>
              <a:t>26</a:t>
            </a:fld>
            <a:endParaRPr lang="en-SG"/>
          </a:p>
        </p:txBody>
      </p:sp>
    </p:spTree>
    <p:extLst>
      <p:ext uri="{BB962C8B-B14F-4D97-AF65-F5344CB8AC3E}">
        <p14:creationId xmlns:p14="http://schemas.microsoft.com/office/powerpoint/2010/main" val="3898445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8898" name="Freeform 2"/>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889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lvl1pPr>
          </a:lstStyle>
          <a:p>
            <a:pPr lvl="0"/>
            <a:r>
              <a:rPr lang="en-US" altLang="en-US" noProof="0"/>
              <a:t>Click to edit Master title style</a:t>
            </a:r>
          </a:p>
        </p:txBody>
      </p:sp>
      <p:sp>
        <p:nvSpPr>
          <p:cNvPr id="208900" name="Rectangle 4"/>
          <p:cNvSpPr>
            <a:spLocks noGrp="1" noChangeArrowheads="1"/>
          </p:cNvSpPr>
          <p:nvPr>
            <p:ph type="subTitle" idx="1"/>
          </p:nvPr>
        </p:nvSpPr>
        <p:spPr>
          <a:xfrm>
            <a:off x="1549400" y="4051300"/>
            <a:ext cx="6032500" cy="1003300"/>
          </a:xfrm>
        </p:spPr>
        <p:txBody>
          <a:bodyPr/>
          <a:lstStyle>
            <a:lvl1pPr marL="0" indent="0" algn="ctr">
              <a:buFontTx/>
              <a:buNone/>
              <a:defRPr/>
            </a:lvl1pPr>
          </a:lstStyle>
          <a:p>
            <a:pPr lvl="0"/>
            <a:r>
              <a:rPr lang="en-US" altLang="en-US" noProof="0"/>
              <a:t>Click to edit Master subtitle style</a:t>
            </a:r>
          </a:p>
        </p:txBody>
      </p:sp>
      <p:sp>
        <p:nvSpPr>
          <p:cNvPr id="208901" name="Rectangle 5"/>
          <p:cNvSpPr>
            <a:spLocks noGrp="1" noChangeArrowheads="1"/>
          </p:cNvSpPr>
          <p:nvPr>
            <p:ph type="dt" sz="half" idx="2"/>
          </p:nvPr>
        </p:nvSpPr>
        <p:spPr>
          <a:xfrm>
            <a:off x="685800" y="6248400"/>
            <a:ext cx="1905000" cy="457200"/>
          </a:xfrm>
        </p:spPr>
        <p:txBody>
          <a:bodyPr/>
          <a:lstStyle>
            <a:lvl1pPr>
              <a:defRPr/>
            </a:lvl1pPr>
          </a:lstStyle>
          <a:p>
            <a:endParaRPr lang="en-US" altLang="en-US"/>
          </a:p>
        </p:txBody>
      </p:sp>
      <p:sp>
        <p:nvSpPr>
          <p:cNvPr id="208902" name="Rectangle 6"/>
          <p:cNvSpPr>
            <a:spLocks noGrp="1" noChangeArrowheads="1"/>
          </p:cNvSpPr>
          <p:nvPr>
            <p:ph type="ftr" sz="quarter" idx="3"/>
          </p:nvPr>
        </p:nvSpPr>
        <p:spPr>
          <a:xfrm>
            <a:off x="3124200" y="6248400"/>
            <a:ext cx="2895600" cy="457200"/>
          </a:xfrm>
        </p:spPr>
        <p:txBody>
          <a:bodyPr/>
          <a:lstStyle>
            <a:lvl1pPr>
              <a:defRPr/>
            </a:lvl1pPr>
          </a:lstStyle>
          <a:p>
            <a:endParaRPr lang="en-US" altLang="en-US"/>
          </a:p>
        </p:txBody>
      </p:sp>
      <p:sp>
        <p:nvSpPr>
          <p:cNvPr id="208903" name="Rectangle 7"/>
          <p:cNvSpPr>
            <a:spLocks noGrp="1" noChangeArrowheads="1"/>
          </p:cNvSpPr>
          <p:nvPr>
            <p:ph type="sldNum" sz="quarter" idx="4"/>
          </p:nvPr>
        </p:nvSpPr>
        <p:spPr>
          <a:xfrm>
            <a:off x="6553200" y="6248400"/>
            <a:ext cx="1905000" cy="457200"/>
          </a:xfrm>
        </p:spPr>
        <p:txBody>
          <a:bodyPr/>
          <a:lstStyle>
            <a:lvl1pPr>
              <a:defRPr/>
            </a:lvl1pPr>
          </a:lstStyle>
          <a:p>
            <a:fld id="{6820BF56-CC38-47DA-8D69-B0F866763439}" type="slidenum">
              <a:rPr lang="en-US" altLang="en-US"/>
              <a:pPr/>
              <a:t>‹#›</a:t>
            </a:fld>
            <a:endParaRPr lang="en-US" altLang="en-US"/>
          </a:p>
        </p:txBody>
      </p:sp>
      <p:grpSp>
        <p:nvGrpSpPr>
          <p:cNvPr id="208904" name="Group 8"/>
          <p:cNvGrpSpPr>
            <a:grpSpLocks/>
          </p:cNvGrpSpPr>
          <p:nvPr/>
        </p:nvGrpSpPr>
        <p:grpSpPr bwMode="auto">
          <a:xfrm>
            <a:off x="195263" y="234950"/>
            <a:ext cx="3787775" cy="1778000"/>
            <a:chOff x="123" y="148"/>
            <a:chExt cx="2386" cy="1120"/>
          </a:xfrm>
        </p:grpSpPr>
        <p:sp>
          <p:nvSpPr>
            <p:cNvPr id="208905"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8906"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8907"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nvGrpSpPr>
            <p:cNvPr id="208908" name="Group 12"/>
            <p:cNvGrpSpPr>
              <a:grpSpLocks/>
            </p:cNvGrpSpPr>
            <p:nvPr userDrawn="1"/>
          </p:nvGrpSpPr>
          <p:grpSpPr bwMode="auto">
            <a:xfrm>
              <a:off x="123" y="148"/>
              <a:ext cx="2386" cy="1081"/>
              <a:chOff x="123" y="148"/>
              <a:chExt cx="2386" cy="1081"/>
            </a:xfrm>
          </p:grpSpPr>
          <p:sp>
            <p:nvSpPr>
              <p:cNvPr id="208909"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8910"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8911"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8912"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8913"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grpSp>
      <p:grpSp>
        <p:nvGrpSpPr>
          <p:cNvPr id="208914" name="Group 18"/>
          <p:cNvGrpSpPr>
            <a:grpSpLocks/>
          </p:cNvGrpSpPr>
          <p:nvPr/>
        </p:nvGrpSpPr>
        <p:grpSpPr bwMode="auto">
          <a:xfrm>
            <a:off x="7915275" y="4368800"/>
            <a:ext cx="742950" cy="1058863"/>
            <a:chOff x="4986" y="2752"/>
            <a:chExt cx="468" cy="667"/>
          </a:xfrm>
        </p:grpSpPr>
        <p:sp>
          <p:nvSpPr>
            <p:cNvPr id="208915"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8916"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8917" name="Freeform 21"/>
            <p:cNvSpPr>
              <a:spLocks/>
            </p:cNvSpPr>
            <p:nvPr userDrawn="1"/>
          </p:nvSpPr>
          <p:spPr bwMode="auto">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nvGrpSpPr>
            <p:cNvPr id="208918" name="Group 22"/>
            <p:cNvGrpSpPr>
              <a:grpSpLocks/>
            </p:cNvGrpSpPr>
            <p:nvPr userDrawn="1"/>
          </p:nvGrpSpPr>
          <p:grpSpPr bwMode="auto">
            <a:xfrm>
              <a:off x="4986" y="2752"/>
              <a:ext cx="468" cy="667"/>
              <a:chOff x="4986" y="2752"/>
              <a:chExt cx="468" cy="667"/>
            </a:xfrm>
          </p:grpSpPr>
          <p:sp>
            <p:nvSpPr>
              <p:cNvPr id="208919"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8920"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8921"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8922" name="Freeform 26"/>
              <p:cNvSpPr>
                <a:spLocks/>
              </p:cNvSpPr>
              <p:nvPr userDrawn="1"/>
            </p:nvSpPr>
            <p:spPr bwMode="auto">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8923" name="Freeform 27"/>
              <p:cNvSpPr>
                <a:spLocks/>
              </p:cNvSpPr>
              <p:nvPr userDrawn="1"/>
            </p:nvSpPr>
            <p:spPr bwMode="auto">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grpSp>
      <p:sp>
        <p:nvSpPr>
          <p:cNvPr id="208924" name="Freeform 28"/>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208925"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1C16428-ABC6-4DA0-AC16-82BECD2A2BAD}" type="slidenum">
              <a:rPr lang="en-US" altLang="en-US"/>
              <a:pPr/>
              <a:t>‹#›</a:t>
            </a:fld>
            <a:endParaRPr lang="en-US" altLang="en-US"/>
          </a:p>
        </p:txBody>
      </p:sp>
    </p:spTree>
    <p:extLst>
      <p:ext uri="{BB962C8B-B14F-4D97-AF65-F5344CB8AC3E}">
        <p14:creationId xmlns:p14="http://schemas.microsoft.com/office/powerpoint/2010/main" val="3224346709"/>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23B2640-61FF-4F69-AD55-51F07BC742D1}" type="slidenum">
              <a:rPr lang="en-US" altLang="en-US"/>
              <a:pPr/>
              <a:t>‹#›</a:t>
            </a:fld>
            <a:endParaRPr lang="en-US" altLang="en-US"/>
          </a:p>
        </p:txBody>
      </p:sp>
    </p:spTree>
    <p:extLst>
      <p:ext uri="{BB962C8B-B14F-4D97-AF65-F5344CB8AC3E}">
        <p14:creationId xmlns:p14="http://schemas.microsoft.com/office/powerpoint/2010/main" val="2997524955"/>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9314" name="Group 2"/>
          <p:cNvGrpSpPr>
            <a:grpSpLocks/>
          </p:cNvGrpSpPr>
          <p:nvPr/>
        </p:nvGrpSpPr>
        <p:grpSpPr bwMode="auto">
          <a:xfrm>
            <a:off x="0" y="0"/>
            <a:ext cx="9140825" cy="6850063"/>
            <a:chOff x="0" y="0"/>
            <a:chExt cx="5758" cy="4315"/>
          </a:xfrm>
        </p:grpSpPr>
        <p:grpSp>
          <p:nvGrpSpPr>
            <p:cNvPr id="269315" name="Group 3"/>
            <p:cNvGrpSpPr>
              <a:grpSpLocks/>
            </p:cNvGrpSpPr>
            <p:nvPr userDrawn="1"/>
          </p:nvGrpSpPr>
          <p:grpSpPr bwMode="auto">
            <a:xfrm>
              <a:off x="1728" y="2230"/>
              <a:ext cx="4027" cy="2085"/>
              <a:chOff x="1728" y="2230"/>
              <a:chExt cx="4027" cy="2085"/>
            </a:xfrm>
          </p:grpSpPr>
          <p:sp>
            <p:nvSpPr>
              <p:cNvPr id="269316"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69317"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69318"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69319"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69320"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sp>
          <p:nvSpPr>
            <p:cNvPr id="269321"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69322"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sp>
        <p:nvSpPr>
          <p:cNvPr id="269323"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a:t>Click to edit Master title style</a:t>
            </a:r>
          </a:p>
        </p:txBody>
      </p:sp>
      <p:sp>
        <p:nvSpPr>
          <p:cNvPr id="26932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269325" name="Rectangle 13"/>
          <p:cNvSpPr>
            <a:spLocks noGrp="1" noChangeArrowheads="1"/>
          </p:cNvSpPr>
          <p:nvPr>
            <p:ph type="dt" sz="quarter" idx="2"/>
          </p:nvPr>
        </p:nvSpPr>
        <p:spPr>
          <a:xfrm>
            <a:off x="457200" y="6248400"/>
            <a:ext cx="2133600" cy="476250"/>
          </a:xfrm>
        </p:spPr>
        <p:txBody>
          <a:bodyPr/>
          <a:lstStyle>
            <a:lvl1pPr>
              <a:defRPr/>
            </a:lvl1pPr>
          </a:lstStyle>
          <a:p>
            <a:endParaRPr lang="en-US" altLang="en-US"/>
          </a:p>
        </p:txBody>
      </p:sp>
      <p:sp>
        <p:nvSpPr>
          <p:cNvPr id="269326" name="Rectangle 14"/>
          <p:cNvSpPr>
            <a:spLocks noGrp="1" noChangeArrowheads="1"/>
          </p:cNvSpPr>
          <p:nvPr>
            <p:ph type="ftr" sz="quarter" idx="3"/>
          </p:nvPr>
        </p:nvSpPr>
        <p:spPr>
          <a:xfrm>
            <a:off x="3124200" y="6251575"/>
            <a:ext cx="2895600" cy="476250"/>
          </a:xfrm>
        </p:spPr>
        <p:txBody>
          <a:bodyPr/>
          <a:lstStyle>
            <a:lvl1pPr>
              <a:defRPr/>
            </a:lvl1pPr>
          </a:lstStyle>
          <a:p>
            <a:endParaRPr lang="en-US" altLang="en-US"/>
          </a:p>
        </p:txBody>
      </p:sp>
      <p:sp>
        <p:nvSpPr>
          <p:cNvPr id="269327" name="Rectangle 15"/>
          <p:cNvSpPr>
            <a:spLocks noGrp="1" noChangeArrowheads="1"/>
          </p:cNvSpPr>
          <p:nvPr>
            <p:ph type="sldNum" sz="quarter" idx="4"/>
          </p:nvPr>
        </p:nvSpPr>
        <p:spPr>
          <a:xfrm>
            <a:off x="6553200" y="6254750"/>
            <a:ext cx="2133600" cy="476250"/>
          </a:xfrm>
        </p:spPr>
        <p:txBody>
          <a:bodyPr/>
          <a:lstStyle>
            <a:lvl1pPr>
              <a:defRPr/>
            </a:lvl1pPr>
          </a:lstStyle>
          <a:p>
            <a:fld id="{CF30CBCA-1032-4410-826A-6AED04EB5272}" type="slidenum">
              <a:rPr lang="en-US" altLang="en-US"/>
              <a:pPr/>
              <a:t>‹#›</a:t>
            </a:fld>
            <a:endParaRPr lang="en-US" altLang="en-US"/>
          </a:p>
        </p:txBody>
      </p:sp>
    </p:spTree>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B83CBC96-6E03-41A5-BBEB-7BFC39367968}"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63543908"/>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D008DA7D-18C2-405E-AF60-44F0B0E18492}"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644987780"/>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6FB3CDA3-EC40-480A-B51E-ADE51DE67567}"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872966639"/>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SG"/>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A024D2D1-AEB0-40C4-9253-9F464A0427B9}" type="slidenum">
              <a:rPr lang="en-US" altLang="en-US"/>
              <a:pPr/>
              <a:t>‹#›</a:t>
            </a:fld>
            <a:endParaRPr lang="en-US" altLang="en-US"/>
          </a:p>
        </p:txBody>
      </p:sp>
      <p:sp>
        <p:nvSpPr>
          <p:cNvPr id="9" name="Footer Placeholder 8"/>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781161420"/>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9A0C9D91-55B5-4374-964F-1EB82F2DF1F6}" type="slidenum">
              <a:rPr lang="en-US" altLang="en-US"/>
              <a:pPr/>
              <a:t>‹#›</a:t>
            </a:fld>
            <a:endParaRPr lang="en-US" altLang="en-US"/>
          </a:p>
        </p:txBody>
      </p:sp>
      <p:sp>
        <p:nvSpPr>
          <p:cNvPr id="5" name="Footer Placeholder 4"/>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946646760"/>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EC9F76C4-C482-474C-A938-C22A3AC3BB95}" type="slidenum">
              <a:rPr lang="en-US" altLang="en-US"/>
              <a:pPr/>
              <a:t>‹#›</a:t>
            </a:fld>
            <a:endParaRPr lang="en-US" altLang="en-US"/>
          </a:p>
        </p:txBody>
      </p:sp>
      <p:sp>
        <p:nvSpPr>
          <p:cNvPr id="4" name="Footer Placeholder 3"/>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072587780"/>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725ADEBB-D6CE-4222-941B-5672F43CDEE0}"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023278656"/>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4E122C1-AE5C-4A8E-9836-1EBE1563F93E}" type="slidenum">
              <a:rPr lang="en-US" altLang="en-US"/>
              <a:pPr/>
              <a:t>‹#›</a:t>
            </a:fld>
            <a:endParaRPr lang="en-US" altLang="en-US"/>
          </a:p>
        </p:txBody>
      </p:sp>
    </p:spTree>
    <p:extLst>
      <p:ext uri="{BB962C8B-B14F-4D97-AF65-F5344CB8AC3E}">
        <p14:creationId xmlns:p14="http://schemas.microsoft.com/office/powerpoint/2010/main" val="629332802"/>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69FD334B-F598-4E91-BE0E-CF87E3DFE0F8}"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695627088"/>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937F2532-E8F2-42B0-A42B-5B6B8E8993FF}"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014060091"/>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EC6699CB-7CF6-40C1-9F76-7DABC640EE1B}"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902660397"/>
      </p:ext>
    </p:extLst>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SG"/>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9EAE8728-0FB3-4DEC-B4A0-5E4DF85B3C93}" type="slidenum">
              <a:rPr lang="en-US" altLang="en-US"/>
              <a:pPr/>
              <a:t>‹#›</a:t>
            </a:fld>
            <a:endParaRPr lang="en-US" alt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2719754685"/>
      </p:ext>
    </p:extLst>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723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altLang="en-US" noProof="0"/>
              <a:t>Click to edit Master title style</a:t>
            </a:r>
          </a:p>
        </p:txBody>
      </p:sp>
      <p:sp>
        <p:nvSpPr>
          <p:cNvPr id="2723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272388"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72389" name="Rectangle 5"/>
          <p:cNvSpPr>
            <a:spLocks noGrp="1" noChangeArrowheads="1"/>
          </p:cNvSpPr>
          <p:nvPr>
            <p:ph type="ftr" sz="quarter" idx="3"/>
          </p:nvPr>
        </p:nvSpPr>
        <p:spPr/>
        <p:txBody>
          <a:bodyPr/>
          <a:lstStyle>
            <a:lvl1pPr>
              <a:defRPr/>
            </a:lvl1pPr>
          </a:lstStyle>
          <a:p>
            <a:endParaRPr lang="en-US" altLang="en-US"/>
          </a:p>
        </p:txBody>
      </p:sp>
      <p:sp>
        <p:nvSpPr>
          <p:cNvPr id="272390" name="Rectangle 6"/>
          <p:cNvSpPr>
            <a:spLocks noGrp="1" noChangeArrowheads="1"/>
          </p:cNvSpPr>
          <p:nvPr>
            <p:ph type="sldNum" sz="quarter" idx="4"/>
          </p:nvPr>
        </p:nvSpPr>
        <p:spPr/>
        <p:txBody>
          <a:bodyPr/>
          <a:lstStyle>
            <a:lvl1pPr>
              <a:defRPr/>
            </a:lvl1pPr>
          </a:lstStyle>
          <a:p>
            <a:fld id="{DDDDC5F5-1103-45A5-88E3-41A77061E8EA}" type="slidenum">
              <a:rPr lang="en-US" altLang="en-US"/>
              <a:pPr/>
              <a:t>‹#›</a:t>
            </a:fld>
            <a:endParaRPr lang="en-US" altLang="en-US"/>
          </a:p>
        </p:txBody>
      </p:sp>
      <p:sp>
        <p:nvSpPr>
          <p:cNvPr id="272391" name="Rectangle 7"/>
          <p:cNvSpPr>
            <a:spLocks noGrp="1" noChangeArrowheads="1"/>
          </p:cNvSpPr>
          <p:nvPr>
            <p:ph type="dt" sz="quarter" idx="2"/>
          </p:nvPr>
        </p:nvSpPr>
        <p:spPr/>
        <p:txBody>
          <a:bodyPr/>
          <a:lstStyle>
            <a:lvl1pPr>
              <a:defRPr/>
            </a:lvl1pPr>
          </a:lstStyle>
          <a:p>
            <a:endParaRPr lang="en-US" altLang="en-US"/>
          </a:p>
        </p:txBody>
      </p:sp>
    </p:spTree>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9F2AB6F-ADC3-4F86-A0D1-C0007D5E6070}" type="slidenum">
              <a:rPr lang="en-US" altLang="en-US"/>
              <a:pPr/>
              <a:t>‹#›</a:t>
            </a:fld>
            <a:endParaRPr lang="en-US" altLang="en-US"/>
          </a:p>
        </p:txBody>
      </p:sp>
    </p:spTree>
    <p:extLst>
      <p:ext uri="{BB962C8B-B14F-4D97-AF65-F5344CB8AC3E}">
        <p14:creationId xmlns:p14="http://schemas.microsoft.com/office/powerpoint/2010/main" val="939987406"/>
      </p:ext>
    </p:extLst>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B57D498-F3D2-4331-9B6D-13579855501E}" type="slidenum">
              <a:rPr lang="en-US" altLang="en-US"/>
              <a:pPr/>
              <a:t>‹#›</a:t>
            </a:fld>
            <a:endParaRPr lang="en-US" altLang="en-US"/>
          </a:p>
        </p:txBody>
      </p:sp>
    </p:spTree>
    <p:extLst>
      <p:ext uri="{BB962C8B-B14F-4D97-AF65-F5344CB8AC3E}">
        <p14:creationId xmlns:p14="http://schemas.microsoft.com/office/powerpoint/2010/main" val="3375304243"/>
      </p:ext>
    </p:extLst>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652550D-8B9B-47A6-9C26-DE53D609B7E3}" type="slidenum">
              <a:rPr lang="en-US" altLang="en-US"/>
              <a:pPr/>
              <a:t>‹#›</a:t>
            </a:fld>
            <a:endParaRPr lang="en-US" altLang="en-US"/>
          </a:p>
        </p:txBody>
      </p:sp>
    </p:spTree>
    <p:extLst>
      <p:ext uri="{BB962C8B-B14F-4D97-AF65-F5344CB8AC3E}">
        <p14:creationId xmlns:p14="http://schemas.microsoft.com/office/powerpoint/2010/main" val="306967226"/>
      </p:ext>
    </p:extLst>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SG"/>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875ED22-2890-4619-9B49-70A9D423F289}" type="slidenum">
              <a:rPr lang="en-US" altLang="en-US"/>
              <a:pPr/>
              <a:t>‹#›</a:t>
            </a:fld>
            <a:endParaRPr lang="en-US" altLang="en-US"/>
          </a:p>
        </p:txBody>
      </p:sp>
    </p:spTree>
    <p:extLst>
      <p:ext uri="{BB962C8B-B14F-4D97-AF65-F5344CB8AC3E}">
        <p14:creationId xmlns:p14="http://schemas.microsoft.com/office/powerpoint/2010/main" val="4290674110"/>
      </p:ext>
    </p:extLst>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3DD419E-25EF-4D9D-9A66-104FFD1CB3D4}" type="slidenum">
              <a:rPr lang="en-US" altLang="en-US"/>
              <a:pPr/>
              <a:t>‹#›</a:t>
            </a:fld>
            <a:endParaRPr lang="en-US" altLang="en-US"/>
          </a:p>
        </p:txBody>
      </p:sp>
    </p:spTree>
    <p:extLst>
      <p:ext uri="{BB962C8B-B14F-4D97-AF65-F5344CB8AC3E}">
        <p14:creationId xmlns:p14="http://schemas.microsoft.com/office/powerpoint/2010/main" val="4036363024"/>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446340-3DEF-4DB3-B3D2-81B9FC0A1F7E}" type="slidenum">
              <a:rPr lang="en-US" altLang="en-US"/>
              <a:pPr/>
              <a:t>‹#›</a:t>
            </a:fld>
            <a:endParaRPr lang="en-US" altLang="en-US"/>
          </a:p>
        </p:txBody>
      </p:sp>
    </p:spTree>
    <p:extLst>
      <p:ext uri="{BB962C8B-B14F-4D97-AF65-F5344CB8AC3E}">
        <p14:creationId xmlns:p14="http://schemas.microsoft.com/office/powerpoint/2010/main" val="2071559049"/>
      </p:ext>
    </p:extLst>
  </p:cSld>
  <p:clrMapOvr>
    <a:masterClrMapping/>
  </p:clrMapOvr>
  <p:transitio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A12FC0B-2D1C-4F6B-9088-3012A01DE264}" type="slidenum">
              <a:rPr lang="en-US" altLang="en-US"/>
              <a:pPr/>
              <a:t>‹#›</a:t>
            </a:fld>
            <a:endParaRPr lang="en-US" altLang="en-US"/>
          </a:p>
        </p:txBody>
      </p:sp>
    </p:spTree>
    <p:extLst>
      <p:ext uri="{BB962C8B-B14F-4D97-AF65-F5344CB8AC3E}">
        <p14:creationId xmlns:p14="http://schemas.microsoft.com/office/powerpoint/2010/main" val="901571308"/>
      </p:ext>
    </p:extLst>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EA3DFAA-73DE-4E94-BACB-1BB23BCA8D2A}" type="slidenum">
              <a:rPr lang="en-US" altLang="en-US"/>
              <a:pPr/>
              <a:t>‹#›</a:t>
            </a:fld>
            <a:endParaRPr lang="en-US" altLang="en-US"/>
          </a:p>
        </p:txBody>
      </p:sp>
    </p:spTree>
    <p:extLst>
      <p:ext uri="{BB962C8B-B14F-4D97-AF65-F5344CB8AC3E}">
        <p14:creationId xmlns:p14="http://schemas.microsoft.com/office/powerpoint/2010/main" val="651359789"/>
      </p:ext>
    </p:extLst>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C002BBE-D538-4F63-8CB2-CD000E944816}" type="slidenum">
              <a:rPr lang="en-US" altLang="en-US"/>
              <a:pPr/>
              <a:t>‹#›</a:t>
            </a:fld>
            <a:endParaRPr lang="en-US" altLang="en-US"/>
          </a:p>
        </p:txBody>
      </p:sp>
    </p:spTree>
    <p:extLst>
      <p:ext uri="{BB962C8B-B14F-4D97-AF65-F5344CB8AC3E}">
        <p14:creationId xmlns:p14="http://schemas.microsoft.com/office/powerpoint/2010/main" val="3349960996"/>
      </p:ext>
    </p:extLst>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B91AAF1-2C64-4C80-B533-7181EC5BA3E2}" type="slidenum">
              <a:rPr lang="en-US" altLang="en-US"/>
              <a:pPr/>
              <a:t>‹#›</a:t>
            </a:fld>
            <a:endParaRPr lang="en-US" altLang="en-US"/>
          </a:p>
        </p:txBody>
      </p:sp>
    </p:spTree>
    <p:extLst>
      <p:ext uri="{BB962C8B-B14F-4D97-AF65-F5344CB8AC3E}">
        <p14:creationId xmlns:p14="http://schemas.microsoft.com/office/powerpoint/2010/main" val="4102391804"/>
      </p:ext>
    </p:extLst>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0DC4E59-E160-4DF2-9029-C8E8908999E3}" type="slidenum">
              <a:rPr lang="en-US" altLang="en-US"/>
              <a:pPr/>
              <a:t>‹#›</a:t>
            </a:fld>
            <a:endParaRPr lang="en-US" altLang="en-US"/>
          </a:p>
        </p:txBody>
      </p:sp>
    </p:spTree>
    <p:extLst>
      <p:ext uri="{BB962C8B-B14F-4D97-AF65-F5344CB8AC3E}">
        <p14:creationId xmlns:p14="http://schemas.microsoft.com/office/powerpoint/2010/main" val="1215735675"/>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101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79828A-722F-46E6-91D1-25DCE5CE8035}" type="slidenum">
              <a:rPr lang="en-US" altLang="en-US"/>
              <a:pPr/>
              <a:t>‹#›</a:t>
            </a:fld>
            <a:endParaRPr lang="en-US" altLang="en-US"/>
          </a:p>
        </p:txBody>
      </p:sp>
    </p:spTree>
    <p:extLst>
      <p:ext uri="{BB962C8B-B14F-4D97-AF65-F5344CB8AC3E}">
        <p14:creationId xmlns:p14="http://schemas.microsoft.com/office/powerpoint/2010/main" val="3135768642"/>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SG"/>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19F9219-5CD9-408D-A95D-2B99F0D8E067}" type="slidenum">
              <a:rPr lang="en-US" altLang="en-US"/>
              <a:pPr/>
              <a:t>‹#›</a:t>
            </a:fld>
            <a:endParaRPr lang="en-US" altLang="en-US"/>
          </a:p>
        </p:txBody>
      </p:sp>
    </p:spTree>
    <p:extLst>
      <p:ext uri="{BB962C8B-B14F-4D97-AF65-F5344CB8AC3E}">
        <p14:creationId xmlns:p14="http://schemas.microsoft.com/office/powerpoint/2010/main" val="1992918103"/>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43C8313-02EA-4B4F-8E63-D241CE91EB7A}" type="slidenum">
              <a:rPr lang="en-US" altLang="en-US"/>
              <a:pPr/>
              <a:t>‹#›</a:t>
            </a:fld>
            <a:endParaRPr lang="en-US" altLang="en-US"/>
          </a:p>
        </p:txBody>
      </p:sp>
    </p:spTree>
    <p:extLst>
      <p:ext uri="{BB962C8B-B14F-4D97-AF65-F5344CB8AC3E}">
        <p14:creationId xmlns:p14="http://schemas.microsoft.com/office/powerpoint/2010/main" val="1250174209"/>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8301BA4-0FD5-4BF6-A3EB-4BB4901804B5}" type="slidenum">
              <a:rPr lang="en-US" altLang="en-US"/>
              <a:pPr/>
              <a:t>‹#›</a:t>
            </a:fld>
            <a:endParaRPr lang="en-US" altLang="en-US"/>
          </a:p>
        </p:txBody>
      </p:sp>
    </p:spTree>
    <p:extLst>
      <p:ext uri="{BB962C8B-B14F-4D97-AF65-F5344CB8AC3E}">
        <p14:creationId xmlns:p14="http://schemas.microsoft.com/office/powerpoint/2010/main" val="3098679648"/>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D5ECF24-C4CA-4704-B4F1-1E9773DA9776}" type="slidenum">
              <a:rPr lang="en-US" altLang="en-US"/>
              <a:pPr/>
              <a:t>‹#›</a:t>
            </a:fld>
            <a:endParaRPr lang="en-US" altLang="en-US"/>
          </a:p>
        </p:txBody>
      </p:sp>
    </p:spTree>
    <p:extLst>
      <p:ext uri="{BB962C8B-B14F-4D97-AF65-F5344CB8AC3E}">
        <p14:creationId xmlns:p14="http://schemas.microsoft.com/office/powerpoint/2010/main" val="3672093949"/>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D80C706-A2B6-40BA-95E7-1F6E9E879BB9}" type="slidenum">
              <a:rPr lang="en-US" altLang="en-US"/>
              <a:pPr/>
              <a:t>‹#›</a:t>
            </a:fld>
            <a:endParaRPr lang="en-US" altLang="en-US"/>
          </a:p>
        </p:txBody>
      </p:sp>
    </p:spTree>
    <p:extLst>
      <p:ext uri="{BB962C8B-B14F-4D97-AF65-F5344CB8AC3E}">
        <p14:creationId xmlns:p14="http://schemas.microsoft.com/office/powerpoint/2010/main" val="4226385992"/>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7874"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875"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7876"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7877"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altLang="en-US"/>
          </a:p>
        </p:txBody>
      </p:sp>
      <p:sp>
        <p:nvSpPr>
          <p:cNvPr id="207878"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altLang="en-US"/>
          </a:p>
        </p:txBody>
      </p:sp>
      <p:sp>
        <p:nvSpPr>
          <p:cNvPr id="207879"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1B32A424-9014-42F8-B412-8C03E75B28AB}" type="slidenum">
              <a:rPr lang="en-US" altLang="en-US"/>
              <a:pPr/>
              <a:t>‹#›</a:t>
            </a:fld>
            <a:endParaRPr lang="en-US" altLang="en-US"/>
          </a:p>
        </p:txBody>
      </p:sp>
      <p:sp>
        <p:nvSpPr>
          <p:cNvPr id="207880" name="Freeform 8"/>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881" name="Freeform 9"/>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nvGrpSpPr>
          <p:cNvPr id="207882" name="Group 10"/>
          <p:cNvGrpSpPr>
            <a:grpSpLocks/>
          </p:cNvGrpSpPr>
          <p:nvPr/>
        </p:nvGrpSpPr>
        <p:grpSpPr bwMode="auto">
          <a:xfrm>
            <a:off x="7938" y="5540375"/>
            <a:ext cx="1784350" cy="1246188"/>
            <a:chOff x="5" y="3490"/>
            <a:chExt cx="1124" cy="785"/>
          </a:xfrm>
        </p:grpSpPr>
        <p:sp>
          <p:nvSpPr>
            <p:cNvPr id="207883"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884"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885"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886"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887"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888"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889"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890"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891"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nvGrpSpPr>
            <p:cNvPr id="207892" name="Group 20"/>
            <p:cNvGrpSpPr>
              <a:grpSpLocks/>
            </p:cNvGrpSpPr>
            <p:nvPr userDrawn="1"/>
          </p:nvGrpSpPr>
          <p:grpSpPr bwMode="auto">
            <a:xfrm>
              <a:off x="5" y="3490"/>
              <a:ext cx="1124" cy="780"/>
              <a:chOff x="5" y="3490"/>
              <a:chExt cx="1124" cy="780"/>
            </a:xfrm>
          </p:grpSpPr>
          <p:grpSp>
            <p:nvGrpSpPr>
              <p:cNvPr id="207893" name="Group 21"/>
              <p:cNvGrpSpPr>
                <a:grpSpLocks/>
              </p:cNvGrpSpPr>
              <p:nvPr userDrawn="1"/>
            </p:nvGrpSpPr>
            <p:grpSpPr bwMode="auto">
              <a:xfrm>
                <a:off x="499" y="3562"/>
                <a:ext cx="548" cy="708"/>
                <a:chOff x="499" y="3562"/>
                <a:chExt cx="548" cy="708"/>
              </a:xfrm>
            </p:grpSpPr>
            <p:sp>
              <p:nvSpPr>
                <p:cNvPr id="207894"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895"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896"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sp>
            <p:nvSpPr>
              <p:cNvPr id="207897"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898"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899"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nvGrpSpPr>
              <p:cNvPr id="207900" name="Group 28"/>
              <p:cNvGrpSpPr>
                <a:grpSpLocks/>
              </p:cNvGrpSpPr>
              <p:nvPr userDrawn="1"/>
            </p:nvGrpSpPr>
            <p:grpSpPr bwMode="auto">
              <a:xfrm>
                <a:off x="5" y="3490"/>
                <a:ext cx="1124" cy="678"/>
                <a:chOff x="5" y="3490"/>
                <a:chExt cx="1124" cy="678"/>
              </a:xfrm>
            </p:grpSpPr>
            <p:sp>
              <p:nvSpPr>
                <p:cNvPr id="207901"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902"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903"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904"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905"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906"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907"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908"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grpSp>
      </p:grpSp>
      <p:grpSp>
        <p:nvGrpSpPr>
          <p:cNvPr id="207909" name="Group 37"/>
          <p:cNvGrpSpPr>
            <a:grpSpLocks/>
          </p:cNvGrpSpPr>
          <p:nvPr/>
        </p:nvGrpSpPr>
        <p:grpSpPr bwMode="auto">
          <a:xfrm>
            <a:off x="8680450" y="2116138"/>
            <a:ext cx="385763" cy="4308475"/>
            <a:chOff x="5468" y="1333"/>
            <a:chExt cx="243" cy="2714"/>
          </a:xfrm>
        </p:grpSpPr>
        <p:sp>
          <p:nvSpPr>
            <p:cNvPr id="207910"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911"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grpSp>
        <p:nvGrpSpPr>
          <p:cNvPr id="207912" name="Group 40"/>
          <p:cNvGrpSpPr>
            <a:grpSpLocks/>
          </p:cNvGrpSpPr>
          <p:nvPr/>
        </p:nvGrpSpPr>
        <p:grpSpPr bwMode="auto">
          <a:xfrm>
            <a:off x="7318375" y="90488"/>
            <a:ext cx="2133600" cy="1911350"/>
            <a:chOff x="4610" y="57"/>
            <a:chExt cx="1344" cy="1204"/>
          </a:xfrm>
        </p:grpSpPr>
        <p:grpSp>
          <p:nvGrpSpPr>
            <p:cNvPr id="207913" name="Group 41"/>
            <p:cNvGrpSpPr>
              <a:grpSpLocks/>
            </p:cNvGrpSpPr>
            <p:nvPr userDrawn="1"/>
          </p:nvGrpSpPr>
          <p:grpSpPr bwMode="auto">
            <a:xfrm>
              <a:off x="4610" y="57"/>
              <a:ext cx="1344" cy="1204"/>
              <a:chOff x="4610" y="57"/>
              <a:chExt cx="1344" cy="1204"/>
            </a:xfrm>
          </p:grpSpPr>
          <p:sp>
            <p:nvSpPr>
              <p:cNvPr id="207914"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nvGrpSpPr>
              <p:cNvPr id="207915" name="Group 43"/>
              <p:cNvGrpSpPr>
                <a:grpSpLocks/>
              </p:cNvGrpSpPr>
              <p:nvPr userDrawn="1"/>
            </p:nvGrpSpPr>
            <p:grpSpPr bwMode="auto">
              <a:xfrm>
                <a:off x="4610" y="57"/>
                <a:ext cx="1344" cy="985"/>
                <a:chOff x="4610" y="57"/>
                <a:chExt cx="1344" cy="985"/>
              </a:xfrm>
            </p:grpSpPr>
            <p:sp>
              <p:nvSpPr>
                <p:cNvPr id="207916"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917" name="Freeform 45"/>
                <p:cNvSpPr>
                  <a:spLocks/>
                </p:cNvSpPr>
                <p:nvPr userDrawn="1"/>
              </p:nvSpPr>
              <p:spPr bwMode="auto">
                <a:xfrm rot="-3172564">
                  <a:off x="5048" y="332"/>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918" name="Freeform 46"/>
                <p:cNvSpPr>
                  <a:spLocks/>
                </p:cNvSpPr>
                <p:nvPr userDrawn="1"/>
              </p:nvSpPr>
              <p:spPr bwMode="auto">
                <a:xfrm rot="-3172564">
                  <a:off x="4858" y="182"/>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919"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920" name="Freeform 48"/>
                <p:cNvSpPr>
                  <a:spLocks/>
                </p:cNvSpPr>
                <p:nvPr userDrawn="1"/>
              </p:nvSpPr>
              <p:spPr bwMode="auto">
                <a:xfrm rot="-3172564">
                  <a:off x="5297" y="897"/>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921" name="Freeform 49"/>
                <p:cNvSpPr>
                  <a:spLocks/>
                </p:cNvSpPr>
                <p:nvPr userDrawn="1"/>
              </p:nvSpPr>
              <p:spPr bwMode="auto">
                <a:xfrm rot="-3172564">
                  <a:off x="5253" y="806"/>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922"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07923" name="Freeform 51"/>
                <p:cNvSpPr>
                  <a:spLocks/>
                </p:cNvSpPr>
                <p:nvPr userDrawn="1"/>
              </p:nvSpPr>
              <p:spPr bwMode="auto">
                <a:xfrm rot="-3172564">
                  <a:off x="4948" y="142"/>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grpSp>
        <p:sp>
          <p:nvSpPr>
            <p:cNvPr id="207924"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grpSp>
    </p:spTree>
  </p:cSld>
  <p:clrMap bg1="lt1" tx1="dk1" bg2="lt2" tx2="dk2" accent1="accent1" accent2="accent2" accent3="accent3" accent4="accent4" accent5="accent5" accent6="accent6" hlink="hlink" folHlink="folHlink"/>
  <p:sldLayoutIdLst>
    <p:sldLayoutId id="2147483809"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wipe dir="d"/>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anose="030F0702030302020204" pitchFamily="66" charset="0"/>
          <a:cs typeface="Arial" panose="020B0604020202020204" pitchFamily="34" charset="0"/>
        </a:defRPr>
      </a:lvl2pPr>
      <a:lvl3pPr algn="ctr" rtl="0" fontAlgn="base">
        <a:spcBef>
          <a:spcPct val="0"/>
        </a:spcBef>
        <a:spcAft>
          <a:spcPct val="0"/>
        </a:spcAft>
        <a:defRPr sz="4400">
          <a:solidFill>
            <a:schemeClr val="tx1"/>
          </a:solidFill>
          <a:latin typeface="Comic Sans MS" panose="030F0702030302020204" pitchFamily="66" charset="0"/>
          <a:cs typeface="Arial" panose="020B0604020202020204" pitchFamily="34" charset="0"/>
        </a:defRPr>
      </a:lvl3pPr>
      <a:lvl4pPr algn="ctr" rtl="0" fontAlgn="base">
        <a:spcBef>
          <a:spcPct val="0"/>
        </a:spcBef>
        <a:spcAft>
          <a:spcPct val="0"/>
        </a:spcAft>
        <a:defRPr sz="4400">
          <a:solidFill>
            <a:schemeClr val="tx1"/>
          </a:solidFill>
          <a:latin typeface="Comic Sans MS" panose="030F0702030302020204" pitchFamily="66" charset="0"/>
          <a:cs typeface="Arial" panose="020B0604020202020204" pitchFamily="34" charset="0"/>
        </a:defRPr>
      </a:lvl4pPr>
      <a:lvl5pPr algn="ctr" rtl="0" fontAlgn="base">
        <a:spcBef>
          <a:spcPct val="0"/>
        </a:spcBef>
        <a:spcAft>
          <a:spcPct val="0"/>
        </a:spcAft>
        <a:defRPr sz="4400">
          <a:solidFill>
            <a:schemeClr val="tx1"/>
          </a:solidFill>
          <a:latin typeface="Comic Sans MS" panose="030F0702030302020204" pitchFamily="66" charset="0"/>
          <a:cs typeface="Arial" panose="020B0604020202020204" pitchFamily="34" charset="0"/>
        </a:defRPr>
      </a:lvl5pPr>
      <a:lvl6pPr marL="457200" algn="ctr" rtl="0" fontAlgn="base">
        <a:spcBef>
          <a:spcPct val="0"/>
        </a:spcBef>
        <a:spcAft>
          <a:spcPct val="0"/>
        </a:spcAft>
        <a:defRPr sz="4400">
          <a:solidFill>
            <a:schemeClr val="tx1"/>
          </a:solidFill>
          <a:latin typeface="Comic Sans MS" panose="030F0702030302020204" pitchFamily="66" charset="0"/>
          <a:cs typeface="Arial" panose="020B0604020202020204" pitchFamily="34" charset="0"/>
        </a:defRPr>
      </a:lvl6pPr>
      <a:lvl7pPr marL="914400" algn="ctr" rtl="0" fontAlgn="base">
        <a:spcBef>
          <a:spcPct val="0"/>
        </a:spcBef>
        <a:spcAft>
          <a:spcPct val="0"/>
        </a:spcAft>
        <a:defRPr sz="4400">
          <a:solidFill>
            <a:schemeClr val="tx1"/>
          </a:solidFill>
          <a:latin typeface="Comic Sans MS" panose="030F0702030302020204" pitchFamily="66" charset="0"/>
          <a:cs typeface="Arial" panose="020B0604020202020204" pitchFamily="34" charset="0"/>
        </a:defRPr>
      </a:lvl7pPr>
      <a:lvl8pPr marL="1371600" algn="ctr" rtl="0" fontAlgn="base">
        <a:spcBef>
          <a:spcPct val="0"/>
        </a:spcBef>
        <a:spcAft>
          <a:spcPct val="0"/>
        </a:spcAft>
        <a:defRPr sz="4400">
          <a:solidFill>
            <a:schemeClr val="tx1"/>
          </a:solidFill>
          <a:latin typeface="Comic Sans MS" panose="030F0702030302020204" pitchFamily="66" charset="0"/>
          <a:cs typeface="Arial" panose="020B0604020202020204" pitchFamily="34" charset="0"/>
        </a:defRPr>
      </a:lvl8pPr>
      <a:lvl9pPr marL="1828800" algn="ctr" rtl="0" fontAlgn="base">
        <a:spcBef>
          <a:spcPct val="0"/>
        </a:spcBef>
        <a:spcAft>
          <a:spcPct val="0"/>
        </a:spcAft>
        <a:defRPr sz="4400">
          <a:solidFill>
            <a:schemeClr val="tx1"/>
          </a:solidFill>
          <a:latin typeface="Comic Sans MS" panose="030F0702030302020204" pitchFamily="66"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8290"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268291"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8DFB185A-CFDB-46EC-8D6B-94AB24D7B1D3}" type="slidenum">
              <a:rPr lang="en-US" altLang="en-US"/>
              <a:pPr/>
              <a:t>‹#›</a:t>
            </a:fld>
            <a:endParaRPr lang="en-US" altLang="en-US"/>
          </a:p>
        </p:txBody>
      </p:sp>
      <p:grpSp>
        <p:nvGrpSpPr>
          <p:cNvPr id="268292" name="Group 4"/>
          <p:cNvGrpSpPr>
            <a:grpSpLocks/>
          </p:cNvGrpSpPr>
          <p:nvPr/>
        </p:nvGrpSpPr>
        <p:grpSpPr bwMode="auto">
          <a:xfrm>
            <a:off x="0" y="0"/>
            <a:ext cx="9140825" cy="6850063"/>
            <a:chOff x="0" y="0"/>
            <a:chExt cx="5758" cy="4315"/>
          </a:xfrm>
        </p:grpSpPr>
        <p:grpSp>
          <p:nvGrpSpPr>
            <p:cNvPr id="268293" name="Group 5"/>
            <p:cNvGrpSpPr>
              <a:grpSpLocks/>
            </p:cNvGrpSpPr>
            <p:nvPr userDrawn="1"/>
          </p:nvGrpSpPr>
          <p:grpSpPr bwMode="auto">
            <a:xfrm>
              <a:off x="1728" y="2230"/>
              <a:ext cx="4027" cy="2085"/>
              <a:chOff x="1728" y="2230"/>
              <a:chExt cx="4027" cy="2085"/>
            </a:xfrm>
          </p:grpSpPr>
          <p:sp>
            <p:nvSpPr>
              <p:cNvPr id="26829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6829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6829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68297"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6829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sp>
          <p:nvSpPr>
            <p:cNvPr id="26829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68300"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sp>
        <p:nvSpPr>
          <p:cNvPr id="268301"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8302"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p>
        </p:txBody>
      </p:sp>
      <p:sp>
        <p:nvSpPr>
          <p:cNvPr id="268303"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811"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44" r:id="rId12"/>
  </p:sldLayoutIdLst>
  <p:transition>
    <p:wipe dir="d"/>
  </p:transition>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502050306020203" pitchFamily="18" charset="0"/>
          <a:cs typeface="Arial" panose="020B0604020202020204" pitchFamily="34"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502050306020203" pitchFamily="18" charset="0"/>
          <a:cs typeface="Arial" panose="020B0604020202020204" pitchFamily="34"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502050306020203" pitchFamily="18" charset="0"/>
          <a:cs typeface="Arial" panose="020B0604020202020204" pitchFamily="34"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502050306020203"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502050306020203"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502050306020203"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502050306020203"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502050306020203" pitchFamily="18"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71363"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1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ltLang="en-US"/>
          </a:p>
        </p:txBody>
      </p:sp>
      <p:sp>
        <p:nvSpPr>
          <p:cNvPr id="271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ltLang="en-US"/>
          </a:p>
        </p:txBody>
      </p:sp>
      <p:sp>
        <p:nvSpPr>
          <p:cNvPr id="271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E4A7F0B0-E814-4B7F-B181-5797973A511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1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ransition>
    <p:wipe dir="d"/>
  </p:transition>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4.jpg"/><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4.jp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4.jpg"/><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gif"/></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gif"/></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gif"/></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1905000" y="53657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altLang="en-US">
              <a:latin typeface="Verdana" panose="020B0604030504040204" pitchFamily="34" charset="0"/>
            </a:endParaRPr>
          </a:p>
        </p:txBody>
      </p:sp>
      <p:pic>
        <p:nvPicPr>
          <p:cNvPr id="2064" name="Picture 16" descr="DSC_8132"/>
          <p:cNvPicPr>
            <a:picLocks noChangeAspect="1" noChangeArrowheads="1"/>
          </p:cNvPicPr>
          <p:nvPr/>
        </p:nvPicPr>
        <p:blipFill rotWithShape="1">
          <a:blip r:embed="rId2">
            <a:lum bright="-40000" contrast="-58000"/>
            <a:extLst>
              <a:ext uri="{28A0092B-C50C-407E-A947-70E740481C1C}">
                <a14:useLocalDpi xmlns:a14="http://schemas.microsoft.com/office/drawing/2010/main" val="0"/>
              </a:ext>
            </a:extLst>
          </a:blip>
          <a:srcRect b="8696"/>
          <a:stretch/>
        </p:blipFill>
        <p:spPr bwMode="auto">
          <a:xfrm>
            <a:off x="0" y="0"/>
            <a:ext cx="9144000" cy="6858000"/>
          </a:xfrm>
          <a:prstGeom prst="rect">
            <a:avLst/>
          </a:prstGeom>
          <a:noFill/>
          <a:ln w="57150" cmpd="thickThin">
            <a:solidFill>
              <a:srgbClr val="00808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1135143"/>
            <a:ext cx="8686800" cy="2286001"/>
          </a:xfrm>
        </p:spPr>
        <p:txBody>
          <a:bodyPr/>
          <a:lstStyle/>
          <a:p>
            <a:br>
              <a:rPr lang="en-SG" sz="3200" dirty="0">
                <a:solidFill>
                  <a:schemeClr val="bg1"/>
                </a:solidFill>
              </a:rPr>
            </a:br>
            <a:r>
              <a:rPr lang="en-SG" sz="3200" b="1" dirty="0">
                <a:solidFill>
                  <a:schemeClr val="bg1"/>
                </a:solidFill>
                <a:effectLst>
                  <a:outerShdw blurRad="38100" dist="38100" dir="2700000" algn="tl">
                    <a:srgbClr val="000000">
                      <a:alpha val="43137"/>
                    </a:srgbClr>
                  </a:outerShdw>
                </a:effectLst>
                <a:latin typeface="Calibri" panose="020F0502020204030204" pitchFamily="34" charset="0"/>
              </a:rPr>
              <a:t>Twenty-Third Annual International Law and Religion Symposium</a:t>
            </a:r>
            <a:br>
              <a:rPr lang="en-SG" sz="3200" b="1" dirty="0">
                <a:solidFill>
                  <a:schemeClr val="bg1"/>
                </a:solidFill>
                <a:effectLst>
                  <a:outerShdw blurRad="38100" dist="38100" dir="2700000" algn="tl">
                    <a:srgbClr val="000000">
                      <a:alpha val="43137"/>
                    </a:srgbClr>
                  </a:outerShdw>
                </a:effectLst>
                <a:latin typeface="Calibri" panose="020F0502020204030204" pitchFamily="34" charset="0"/>
              </a:rPr>
            </a:br>
            <a:r>
              <a:rPr lang="en-SG" sz="3200" b="1" dirty="0">
                <a:solidFill>
                  <a:schemeClr val="bg1"/>
                </a:solidFill>
                <a:effectLst>
                  <a:outerShdw blurRad="38100" dist="38100" dir="2700000" algn="tl">
                    <a:srgbClr val="000000">
                      <a:alpha val="43137"/>
                    </a:srgbClr>
                  </a:outerShdw>
                </a:effectLst>
                <a:latin typeface="Calibri" panose="020F0502020204030204" pitchFamily="34" charset="0"/>
              </a:rPr>
              <a:t>Brigham Young University, Utah, USA</a:t>
            </a:r>
            <a:br>
              <a:rPr lang="en-SG" sz="3200" b="1" dirty="0">
                <a:solidFill>
                  <a:schemeClr val="bg1"/>
                </a:solidFill>
                <a:effectLst>
                  <a:outerShdw blurRad="38100" dist="38100" dir="2700000" algn="tl">
                    <a:srgbClr val="000000">
                      <a:alpha val="43137"/>
                    </a:srgbClr>
                  </a:outerShdw>
                </a:effectLst>
                <a:latin typeface="Calibri" panose="020F0502020204030204" pitchFamily="34" charset="0"/>
              </a:rPr>
            </a:br>
            <a:br>
              <a:rPr lang="en-SG" sz="3200" b="1" dirty="0">
                <a:solidFill>
                  <a:schemeClr val="bg1"/>
                </a:solidFill>
                <a:effectLst>
                  <a:outerShdw blurRad="38100" dist="38100" dir="2700000" algn="tl">
                    <a:srgbClr val="000000">
                      <a:alpha val="43137"/>
                    </a:srgbClr>
                  </a:outerShdw>
                </a:effectLst>
                <a:latin typeface="Calibri" panose="020F0502020204030204" pitchFamily="34" charset="0"/>
              </a:rPr>
            </a:br>
            <a:endParaRPr lang="en-SG" sz="22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12" name="Title 1"/>
          <p:cNvSpPr txBox="1">
            <a:spLocks/>
          </p:cNvSpPr>
          <p:nvPr/>
        </p:nvSpPr>
        <p:spPr bwMode="auto">
          <a:xfrm>
            <a:off x="228600" y="3421144"/>
            <a:ext cx="8686800" cy="275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anose="030F0702030302020204" pitchFamily="66" charset="0"/>
                <a:cs typeface="Arial" panose="020B0604020202020204" pitchFamily="34" charset="0"/>
              </a:defRPr>
            </a:lvl2pPr>
            <a:lvl3pPr algn="ctr" rtl="0" fontAlgn="base">
              <a:spcBef>
                <a:spcPct val="0"/>
              </a:spcBef>
              <a:spcAft>
                <a:spcPct val="0"/>
              </a:spcAft>
              <a:defRPr sz="4400">
                <a:solidFill>
                  <a:schemeClr val="tx1"/>
                </a:solidFill>
                <a:latin typeface="Comic Sans MS" panose="030F0702030302020204" pitchFamily="66" charset="0"/>
                <a:cs typeface="Arial" panose="020B0604020202020204" pitchFamily="34" charset="0"/>
              </a:defRPr>
            </a:lvl3pPr>
            <a:lvl4pPr algn="ctr" rtl="0" fontAlgn="base">
              <a:spcBef>
                <a:spcPct val="0"/>
              </a:spcBef>
              <a:spcAft>
                <a:spcPct val="0"/>
              </a:spcAft>
              <a:defRPr sz="4400">
                <a:solidFill>
                  <a:schemeClr val="tx1"/>
                </a:solidFill>
                <a:latin typeface="Comic Sans MS" panose="030F0702030302020204" pitchFamily="66" charset="0"/>
                <a:cs typeface="Arial" panose="020B0604020202020204" pitchFamily="34" charset="0"/>
              </a:defRPr>
            </a:lvl4pPr>
            <a:lvl5pPr algn="ctr" rtl="0" fontAlgn="base">
              <a:spcBef>
                <a:spcPct val="0"/>
              </a:spcBef>
              <a:spcAft>
                <a:spcPct val="0"/>
              </a:spcAft>
              <a:defRPr sz="4400">
                <a:solidFill>
                  <a:schemeClr val="tx1"/>
                </a:solidFill>
                <a:latin typeface="Comic Sans MS" panose="030F0702030302020204" pitchFamily="66" charset="0"/>
                <a:cs typeface="Arial" panose="020B0604020202020204" pitchFamily="34" charset="0"/>
              </a:defRPr>
            </a:lvl5pPr>
            <a:lvl6pPr marL="457200" algn="ctr" rtl="0" fontAlgn="base">
              <a:spcBef>
                <a:spcPct val="0"/>
              </a:spcBef>
              <a:spcAft>
                <a:spcPct val="0"/>
              </a:spcAft>
              <a:defRPr sz="4400">
                <a:solidFill>
                  <a:schemeClr val="tx1"/>
                </a:solidFill>
                <a:latin typeface="Comic Sans MS" panose="030F0702030302020204" pitchFamily="66" charset="0"/>
                <a:cs typeface="Arial" panose="020B0604020202020204" pitchFamily="34" charset="0"/>
              </a:defRPr>
            </a:lvl6pPr>
            <a:lvl7pPr marL="914400" algn="ctr" rtl="0" fontAlgn="base">
              <a:spcBef>
                <a:spcPct val="0"/>
              </a:spcBef>
              <a:spcAft>
                <a:spcPct val="0"/>
              </a:spcAft>
              <a:defRPr sz="4400">
                <a:solidFill>
                  <a:schemeClr val="tx1"/>
                </a:solidFill>
                <a:latin typeface="Comic Sans MS" panose="030F0702030302020204" pitchFamily="66" charset="0"/>
                <a:cs typeface="Arial" panose="020B0604020202020204" pitchFamily="34" charset="0"/>
              </a:defRPr>
            </a:lvl7pPr>
            <a:lvl8pPr marL="1371600" algn="ctr" rtl="0" fontAlgn="base">
              <a:spcBef>
                <a:spcPct val="0"/>
              </a:spcBef>
              <a:spcAft>
                <a:spcPct val="0"/>
              </a:spcAft>
              <a:defRPr sz="4400">
                <a:solidFill>
                  <a:schemeClr val="tx1"/>
                </a:solidFill>
                <a:latin typeface="Comic Sans MS" panose="030F0702030302020204" pitchFamily="66" charset="0"/>
                <a:cs typeface="Arial" panose="020B0604020202020204" pitchFamily="34" charset="0"/>
              </a:defRPr>
            </a:lvl8pPr>
            <a:lvl9pPr marL="1828800" algn="ctr" rtl="0" fontAlgn="base">
              <a:spcBef>
                <a:spcPct val="0"/>
              </a:spcBef>
              <a:spcAft>
                <a:spcPct val="0"/>
              </a:spcAft>
              <a:defRPr sz="4400">
                <a:solidFill>
                  <a:schemeClr val="tx1"/>
                </a:solidFill>
                <a:latin typeface="Comic Sans MS" panose="030F0702030302020204" pitchFamily="66" charset="0"/>
                <a:cs typeface="Arial" panose="020B0604020202020204" pitchFamily="34" charset="0"/>
              </a:defRPr>
            </a:lvl9pPr>
          </a:lstStyle>
          <a:p>
            <a:r>
              <a:rPr lang="en-SG" sz="2800" b="1" dirty="0">
                <a:solidFill>
                  <a:schemeClr val="bg1"/>
                </a:solidFill>
                <a:effectLst>
                  <a:outerShdw blurRad="38100" dist="38100" dir="2700000" algn="tl">
                    <a:srgbClr val="000000">
                      <a:alpha val="43137"/>
                    </a:srgbClr>
                  </a:outerShdw>
                </a:effectLst>
                <a:latin typeface="Calibri" panose="020F0502020204030204" pitchFamily="34" charset="0"/>
              </a:rPr>
              <a:t>MIN0RITIES, MAJORITIES AND RELIGIOUS RIGHTS-</a:t>
            </a:r>
          </a:p>
          <a:p>
            <a:r>
              <a:rPr lang="en-SG" sz="2800" b="1" dirty="0">
                <a:solidFill>
                  <a:schemeClr val="bg1"/>
                </a:solidFill>
                <a:effectLst>
                  <a:outerShdw blurRad="38100" dist="38100" dir="2700000" algn="tl">
                    <a:srgbClr val="000000">
                      <a:alpha val="43137"/>
                    </a:srgbClr>
                  </a:outerShdw>
                </a:effectLst>
                <a:latin typeface="Calibri" panose="020F0502020204030204" pitchFamily="34" charset="0"/>
              </a:rPr>
              <a:t>A NARRATIVE ON MUSLIMS IN SINGAPORE</a:t>
            </a:r>
          </a:p>
          <a:p>
            <a:endParaRPr lang="en-SG" sz="2800" b="1" dirty="0">
              <a:solidFill>
                <a:schemeClr val="bg1"/>
              </a:solidFill>
              <a:effectLst>
                <a:outerShdw blurRad="38100" dist="38100" dir="2700000" algn="tl">
                  <a:srgbClr val="000000">
                    <a:alpha val="43137"/>
                  </a:srgbClr>
                </a:outerShdw>
              </a:effectLst>
              <a:latin typeface="Calibri" panose="020F0502020204030204" pitchFamily="34" charset="0"/>
            </a:endParaRPr>
          </a:p>
          <a:p>
            <a:endParaRPr lang="en-SG" sz="2800" b="1" dirty="0">
              <a:solidFill>
                <a:schemeClr val="bg1"/>
              </a:solidFill>
              <a:effectLst>
                <a:outerShdw blurRad="38100" dist="38100" dir="2700000" algn="tl">
                  <a:srgbClr val="000000">
                    <a:alpha val="43137"/>
                  </a:srgbClr>
                </a:outerShdw>
              </a:effectLst>
              <a:latin typeface="Calibri" panose="020F0502020204030204" pitchFamily="34" charset="0"/>
            </a:endParaRPr>
          </a:p>
          <a:p>
            <a:r>
              <a:rPr lang="en-SG" sz="2800" b="1" dirty="0" err="1">
                <a:solidFill>
                  <a:schemeClr val="bg1"/>
                </a:solidFill>
                <a:effectLst>
                  <a:outerShdw blurRad="38100" dist="38100" dir="2700000" algn="tl">
                    <a:srgbClr val="000000">
                      <a:alpha val="43137"/>
                    </a:srgbClr>
                  </a:outerShdw>
                </a:effectLst>
                <a:latin typeface="Calibri" panose="020F0502020204030204" pitchFamily="34" charset="0"/>
              </a:rPr>
              <a:t>Dr.</a:t>
            </a:r>
            <a:r>
              <a:rPr lang="en-SG" sz="2800" b="1" dirty="0">
                <a:solidFill>
                  <a:schemeClr val="bg1"/>
                </a:solidFill>
                <a:effectLst>
                  <a:outerShdw blurRad="38100" dist="38100" dir="2700000" algn="tl">
                    <a:srgbClr val="000000">
                      <a:alpha val="43137"/>
                    </a:srgbClr>
                  </a:outerShdw>
                </a:effectLst>
                <a:latin typeface="Calibri" panose="020F0502020204030204" pitchFamily="34" charset="0"/>
              </a:rPr>
              <a:t> H. Mohamed Saleem</a:t>
            </a:r>
          </a:p>
          <a:p>
            <a:r>
              <a:rPr lang="en-SG" sz="2000" b="1" dirty="0">
                <a:solidFill>
                  <a:schemeClr val="bg1"/>
                </a:solidFill>
                <a:effectLst>
                  <a:outerShdw blurRad="38100" dist="38100" dir="2700000" algn="tl">
                    <a:srgbClr val="000000">
                      <a:alpha val="43137"/>
                    </a:srgbClr>
                  </a:outerShdw>
                </a:effectLst>
                <a:latin typeface="Calibri" panose="020F0502020204030204" pitchFamily="34" charset="0"/>
              </a:rPr>
              <a:t>Vice President-I,</a:t>
            </a:r>
          </a:p>
          <a:p>
            <a:r>
              <a:rPr lang="en-SG" sz="2000" b="1" dirty="0">
                <a:solidFill>
                  <a:schemeClr val="bg1"/>
                </a:solidFill>
                <a:effectLst>
                  <a:outerShdw blurRad="38100" dist="38100" dir="2700000" algn="tl">
                    <a:srgbClr val="000000">
                      <a:alpha val="43137"/>
                    </a:srgbClr>
                  </a:outerShdw>
                </a:effectLst>
                <a:latin typeface="Calibri" panose="020F0502020204030204" pitchFamily="34" charset="0"/>
              </a:rPr>
              <a:t>Jamiyah Singapore</a:t>
            </a:r>
            <a:endParaRPr lang="en-SG" sz="16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1" name="Rectangle 3"/>
          <p:cNvSpPr>
            <a:spLocks noGrp="1" noChangeArrowheads="1"/>
          </p:cNvSpPr>
          <p:nvPr>
            <p:ph type="body" sz="half" idx="4294967295"/>
          </p:nvPr>
        </p:nvSpPr>
        <p:spPr>
          <a:xfrm>
            <a:off x="609599" y="609600"/>
            <a:ext cx="8005763" cy="838200"/>
          </a:xfrm>
        </p:spPr>
        <p:txBody>
          <a:bodyPr/>
          <a:lstStyle/>
          <a:p>
            <a:pPr marL="0" indent="0" algn="ctr">
              <a:buNone/>
            </a:pPr>
            <a:r>
              <a:rPr lang="en-SG" b="1" dirty="0">
                <a:solidFill>
                  <a:srgbClr val="FDF70D"/>
                </a:solidFill>
                <a:effectLst/>
                <a:latin typeface="Calibri" panose="020F0502020204030204" pitchFamily="34" charset="0"/>
                <a:cs typeface="Calibri" panose="020F0502020204030204" pitchFamily="34" charset="0"/>
              </a:rPr>
              <a:t>Freedom and Religion in Singapore</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191000" y="3581400"/>
            <a:ext cx="4322064" cy="2893620"/>
          </a:xfrm>
          <a:prstGeom prst="rect">
            <a:avLst/>
          </a:prstGeom>
        </p:spPr>
      </p:pic>
      <p:sp>
        <p:nvSpPr>
          <p:cNvPr id="6" name="Rectangle 3"/>
          <p:cNvSpPr txBox="1">
            <a:spLocks noChangeArrowheads="1"/>
          </p:cNvSpPr>
          <p:nvPr/>
        </p:nvSpPr>
        <p:spPr bwMode="auto">
          <a:xfrm>
            <a:off x="512800" y="1752600"/>
            <a:ext cx="8005763" cy="254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buFont typeface="Wingdings" panose="05000000000000000000" pitchFamily="2" charset="2"/>
              <a:buNone/>
            </a:pPr>
            <a:r>
              <a:rPr lang="en-SG" sz="3000" dirty="0">
                <a:solidFill>
                  <a:srgbClr val="FDF70D"/>
                </a:solidFill>
                <a:effectLst/>
                <a:latin typeface="Calibri" panose="020F0502020204030204" pitchFamily="34" charset="0"/>
                <a:cs typeface="Calibri" panose="020F0502020204030204" pitchFamily="34" charset="0"/>
              </a:rPr>
              <a:t>Article 15 of the Constitution of the Republic of Singapore guarantees freedom of religion in Singapore. Article 15(1) states: “Every person has the right to profess and practice his religion and to propagate it.”</a:t>
            </a:r>
          </a:p>
          <a:p>
            <a:pPr marL="0" indent="0" eaLnBrk="1" hangingPunct="1">
              <a:buFont typeface="Wingdings" panose="05000000000000000000" pitchFamily="2" charset="2"/>
              <a:buNone/>
            </a:pPr>
            <a:endParaRPr lang="en-SG" sz="2000" dirty="0">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solidFill>
                  <a:srgbClr val="FDF70D"/>
                </a:solidFill>
                <a:effectLst/>
              </a:rPr>
              <a:t>Minorities in Singapore </a:t>
            </a:r>
            <a:endParaRPr lang="en-SG" dirty="0">
              <a:solidFill>
                <a:srgbClr val="FDF70D"/>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441359"/>
            <a:ext cx="4114800" cy="227390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231" y="4419600"/>
            <a:ext cx="3822569" cy="2310353"/>
          </a:xfrm>
          <a:prstGeom prst="rect">
            <a:avLst/>
          </a:prstGeom>
        </p:spPr>
      </p:pic>
      <p:sp>
        <p:nvSpPr>
          <p:cNvPr id="5" name="Rectangle 3"/>
          <p:cNvSpPr txBox="1">
            <a:spLocks noChangeArrowheads="1"/>
          </p:cNvSpPr>
          <p:nvPr/>
        </p:nvSpPr>
        <p:spPr bwMode="auto">
          <a:xfrm>
            <a:off x="569118" y="1703944"/>
            <a:ext cx="8005763" cy="254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buNone/>
            </a:pPr>
            <a:r>
              <a:rPr lang="en-SG" sz="3000" dirty="0">
                <a:solidFill>
                  <a:srgbClr val="FDF70D"/>
                </a:solidFill>
                <a:effectLst/>
                <a:latin typeface="Calibri" panose="020F0502020204030204" pitchFamily="34" charset="0"/>
                <a:cs typeface="Calibri" panose="020F0502020204030204" pitchFamily="34" charset="0"/>
              </a:rPr>
              <a:t>Singapore’s approach to minorities have by and large been much more positive. Its legislation and policies in relation to the main minorities in the country have thus been successfully based on what could be called a form of ‘proportionality’.</a:t>
            </a:r>
            <a:endParaRPr lang="en-SG" sz="2000" dirty="0">
              <a:effectLst/>
              <a:latin typeface="Calibri" panose="020F0502020204030204" pitchFamily="34" charset="0"/>
            </a:endParaRPr>
          </a:p>
        </p:txBody>
      </p:sp>
    </p:spTree>
    <p:extLst>
      <p:ext uri="{BB962C8B-B14F-4D97-AF65-F5344CB8AC3E}">
        <p14:creationId xmlns:p14="http://schemas.microsoft.com/office/powerpoint/2010/main" val="179582398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solidFill>
                  <a:srgbClr val="FDF70D"/>
                </a:solidFill>
                <a:effectLst/>
              </a:rPr>
              <a:t>Minorities in Singapore </a:t>
            </a:r>
            <a:endParaRPr lang="en-SG" dirty="0">
              <a:solidFill>
                <a:srgbClr val="FDF70D"/>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441359"/>
            <a:ext cx="4114800" cy="227390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231" y="4419600"/>
            <a:ext cx="3822569" cy="2310353"/>
          </a:xfrm>
          <a:prstGeom prst="rect">
            <a:avLst/>
          </a:prstGeom>
        </p:spPr>
      </p:pic>
      <p:sp>
        <p:nvSpPr>
          <p:cNvPr id="5" name="Rectangle 3"/>
          <p:cNvSpPr txBox="1">
            <a:spLocks noChangeArrowheads="1"/>
          </p:cNvSpPr>
          <p:nvPr/>
        </p:nvSpPr>
        <p:spPr bwMode="auto">
          <a:xfrm>
            <a:off x="569118" y="1703944"/>
            <a:ext cx="8005763" cy="254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buNone/>
            </a:pPr>
            <a:r>
              <a:rPr lang="en-SG" sz="2400" dirty="0">
                <a:solidFill>
                  <a:srgbClr val="FDF70D"/>
                </a:solidFill>
                <a:effectLst/>
                <a:latin typeface="Calibri" panose="020F0502020204030204" pitchFamily="34" charset="0"/>
                <a:cs typeface="Calibri" panose="020F0502020204030204" pitchFamily="34" charset="0"/>
              </a:rPr>
              <a:t>The Muslim, Hindu, and Christian religions being recognized and celebrated during public holidays, as well as the English, Tamil and Malay languages being used for official purposes in ways that roughly correspond to their relative proportion in the society. These and other initiatives can be said to have been effective since the 1970s to enhance ethnic tolerance and promote harmony.</a:t>
            </a:r>
            <a:endParaRPr lang="en-SG" sz="2400" dirty="0">
              <a:effectLst/>
              <a:latin typeface="Calibri" panose="020F0502020204030204" pitchFamily="34" charset="0"/>
            </a:endParaRPr>
          </a:p>
        </p:txBody>
      </p:sp>
    </p:spTree>
    <p:extLst>
      <p:ext uri="{BB962C8B-B14F-4D97-AF65-F5344CB8AC3E}">
        <p14:creationId xmlns:p14="http://schemas.microsoft.com/office/powerpoint/2010/main" val="41258381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solidFill>
                  <a:srgbClr val="FDF70D"/>
                </a:solidFill>
                <a:effectLst/>
              </a:rPr>
              <a:t>Minorities in Singapore </a:t>
            </a:r>
            <a:endParaRPr lang="en-SG" dirty="0">
              <a:solidFill>
                <a:srgbClr val="FDF70D"/>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441359"/>
            <a:ext cx="4114800" cy="227390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231" y="4419600"/>
            <a:ext cx="3822569" cy="2310353"/>
          </a:xfrm>
          <a:prstGeom prst="rect">
            <a:avLst/>
          </a:prstGeom>
        </p:spPr>
      </p:pic>
      <p:sp>
        <p:nvSpPr>
          <p:cNvPr id="5" name="Rectangle 3"/>
          <p:cNvSpPr txBox="1">
            <a:spLocks noChangeArrowheads="1"/>
          </p:cNvSpPr>
          <p:nvPr/>
        </p:nvSpPr>
        <p:spPr bwMode="auto">
          <a:xfrm>
            <a:off x="569118" y="1703944"/>
            <a:ext cx="8005763" cy="254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buNone/>
            </a:pPr>
            <a:r>
              <a:rPr lang="en-SG" sz="2800" dirty="0">
                <a:solidFill>
                  <a:srgbClr val="FDF70D"/>
                </a:solidFill>
                <a:effectLst/>
                <a:latin typeface="Calibri" panose="020F0502020204030204" pitchFamily="34" charset="0"/>
                <a:cs typeface="Calibri" panose="020F0502020204030204" pitchFamily="34" charset="0"/>
              </a:rPr>
              <a:t>The Constitution provides that legislation passed by Parliament must be scrutinized by a Presidential Council for Minority Rights to ensure that there are no measures which discriminate against a minority community. </a:t>
            </a:r>
            <a:endParaRPr lang="en-SG" sz="2800" dirty="0">
              <a:effectLst/>
              <a:latin typeface="Calibri" panose="020F0502020204030204" pitchFamily="34" charset="0"/>
            </a:endParaRPr>
          </a:p>
        </p:txBody>
      </p:sp>
    </p:spTree>
    <p:extLst>
      <p:ext uri="{BB962C8B-B14F-4D97-AF65-F5344CB8AC3E}">
        <p14:creationId xmlns:p14="http://schemas.microsoft.com/office/powerpoint/2010/main" val="30776950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solidFill>
                  <a:srgbClr val="FDF70D"/>
                </a:solidFill>
                <a:effectLst/>
              </a:rPr>
              <a:t>Minorities in Singapore </a:t>
            </a:r>
            <a:endParaRPr lang="en-SG" dirty="0">
              <a:solidFill>
                <a:srgbClr val="FDF70D"/>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441359"/>
            <a:ext cx="4114800" cy="227390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231" y="4419600"/>
            <a:ext cx="3822569" cy="2310353"/>
          </a:xfrm>
          <a:prstGeom prst="rect">
            <a:avLst/>
          </a:prstGeom>
        </p:spPr>
      </p:pic>
      <p:sp>
        <p:nvSpPr>
          <p:cNvPr id="5" name="Rectangle 3"/>
          <p:cNvSpPr txBox="1">
            <a:spLocks noChangeArrowheads="1"/>
          </p:cNvSpPr>
          <p:nvPr/>
        </p:nvSpPr>
        <p:spPr bwMode="auto">
          <a:xfrm>
            <a:off x="569118" y="1703944"/>
            <a:ext cx="8005763" cy="254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buNone/>
            </a:pPr>
            <a:r>
              <a:rPr lang="en-SG" sz="2400" dirty="0">
                <a:solidFill>
                  <a:srgbClr val="FDF70D"/>
                </a:solidFill>
                <a:effectLst/>
                <a:latin typeface="Calibri" panose="020F0502020204030204" pitchFamily="34" charset="0"/>
                <a:cs typeface="Calibri" panose="020F0502020204030204" pitchFamily="34" charset="0"/>
              </a:rPr>
              <a:t>Arising from the parliamentary Act for the Maintenance of Religious Harmony, a Presidential Council for Religious Harmony exists to look into this important issue. It consists of representatives from the government and religious representatives.</a:t>
            </a:r>
            <a:endParaRPr lang="en-SG" sz="2400" dirty="0">
              <a:effectLst/>
              <a:latin typeface="Calibri" panose="020F0502020204030204" pitchFamily="34" charset="0"/>
            </a:endParaRPr>
          </a:p>
        </p:txBody>
      </p:sp>
    </p:spTree>
    <p:extLst>
      <p:ext uri="{BB962C8B-B14F-4D97-AF65-F5344CB8AC3E}">
        <p14:creationId xmlns:p14="http://schemas.microsoft.com/office/powerpoint/2010/main" val="16452762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solidFill>
                  <a:srgbClr val="FDF70D"/>
                </a:solidFill>
                <a:effectLst/>
              </a:rPr>
              <a:t>Minorities in Singapore </a:t>
            </a:r>
            <a:endParaRPr lang="en-SG" dirty="0">
              <a:solidFill>
                <a:srgbClr val="FDF70D"/>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441359"/>
            <a:ext cx="4114800" cy="227390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231" y="4419600"/>
            <a:ext cx="3822569" cy="2310353"/>
          </a:xfrm>
          <a:prstGeom prst="rect">
            <a:avLst/>
          </a:prstGeom>
        </p:spPr>
      </p:pic>
      <p:sp>
        <p:nvSpPr>
          <p:cNvPr id="5" name="Rectangle 3"/>
          <p:cNvSpPr txBox="1">
            <a:spLocks noChangeArrowheads="1"/>
          </p:cNvSpPr>
          <p:nvPr/>
        </p:nvSpPr>
        <p:spPr bwMode="auto">
          <a:xfrm>
            <a:off x="569118" y="1637171"/>
            <a:ext cx="8005763" cy="254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1" hangingPunct="1">
              <a:buFont typeface="Wingdings" panose="05000000000000000000" pitchFamily="2" charset="2"/>
              <a:buChar char="Ø"/>
            </a:pPr>
            <a:r>
              <a:rPr lang="en-SG" sz="2400" dirty="0">
                <a:solidFill>
                  <a:srgbClr val="FDF70D"/>
                </a:solidFill>
                <a:effectLst/>
                <a:latin typeface="Calibri" panose="020F0502020204030204" pitchFamily="34" charset="0"/>
                <a:cs typeface="Calibri" panose="020F0502020204030204" pitchFamily="34" charset="0"/>
              </a:rPr>
              <a:t>Over and above such safeguards, there are many Inter Racial and Religious Confidence Circles (IRCCs) exist at grassroots levels. </a:t>
            </a:r>
          </a:p>
          <a:p>
            <a:pPr algn="just" eaLnBrk="1" hangingPunct="1">
              <a:buFont typeface="Wingdings" panose="05000000000000000000" pitchFamily="2" charset="2"/>
              <a:buChar char="Ø"/>
            </a:pPr>
            <a:r>
              <a:rPr lang="en-SG" sz="2400" dirty="0">
                <a:solidFill>
                  <a:srgbClr val="FDF70D"/>
                </a:solidFill>
                <a:effectLst/>
                <a:latin typeface="Calibri" panose="020F0502020204030204" pitchFamily="34" charset="0"/>
                <a:cs typeface="Calibri" panose="020F0502020204030204" pitchFamily="34" charset="0"/>
              </a:rPr>
              <a:t>The IRCCs have worked hard over the years to build strong relationships amongst leaders of different racial and religious groups.</a:t>
            </a:r>
          </a:p>
        </p:txBody>
      </p:sp>
    </p:spTree>
    <p:extLst>
      <p:ext uri="{BB962C8B-B14F-4D97-AF65-F5344CB8AC3E}">
        <p14:creationId xmlns:p14="http://schemas.microsoft.com/office/powerpoint/2010/main" val="20113373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solidFill>
                  <a:srgbClr val="FDF70D"/>
                </a:solidFill>
                <a:effectLst/>
              </a:rPr>
              <a:t>Minorities in Singapore </a:t>
            </a:r>
            <a:endParaRPr lang="en-SG" dirty="0">
              <a:solidFill>
                <a:srgbClr val="FDF70D"/>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441359"/>
            <a:ext cx="4114800" cy="227390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231" y="4419600"/>
            <a:ext cx="3822569" cy="2310353"/>
          </a:xfrm>
          <a:prstGeom prst="rect">
            <a:avLst/>
          </a:prstGeom>
        </p:spPr>
      </p:pic>
      <p:sp>
        <p:nvSpPr>
          <p:cNvPr id="5" name="Rectangle 3"/>
          <p:cNvSpPr txBox="1">
            <a:spLocks noChangeArrowheads="1"/>
          </p:cNvSpPr>
          <p:nvPr/>
        </p:nvSpPr>
        <p:spPr bwMode="auto">
          <a:xfrm>
            <a:off x="569118" y="1703944"/>
            <a:ext cx="8005763" cy="254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buNone/>
            </a:pPr>
            <a:r>
              <a:rPr lang="en-SG" sz="2400" dirty="0">
                <a:solidFill>
                  <a:srgbClr val="FDF70D"/>
                </a:solidFill>
                <a:effectLst/>
                <a:latin typeface="Calibri" panose="020F0502020204030204" pitchFamily="34" charset="0"/>
                <a:cs typeface="Calibri" panose="020F0502020204030204" pitchFamily="34" charset="0"/>
              </a:rPr>
              <a:t>They complement the work of interfaith organizations such as the Inter-Religious Organisation Singapore which was founded by the founder of Jamiyah, Maulana Muhammad Abdul </a:t>
            </a:r>
            <a:r>
              <a:rPr lang="en-SG" sz="2400" dirty="0" err="1">
                <a:solidFill>
                  <a:srgbClr val="FDF70D"/>
                </a:solidFill>
                <a:effectLst/>
                <a:latin typeface="Calibri" panose="020F0502020204030204" pitchFamily="34" charset="0"/>
                <a:cs typeface="Calibri" panose="020F0502020204030204" pitchFamily="34" charset="0"/>
              </a:rPr>
              <a:t>Aleem</a:t>
            </a:r>
            <a:r>
              <a:rPr lang="en-SG" sz="2400" dirty="0">
                <a:solidFill>
                  <a:srgbClr val="FDF70D"/>
                </a:solidFill>
                <a:effectLst/>
                <a:latin typeface="Calibri" panose="020F0502020204030204" pitchFamily="34" charset="0"/>
                <a:cs typeface="Calibri" panose="020F0502020204030204" pitchFamily="34" charset="0"/>
              </a:rPr>
              <a:t> Siddique in 1949 enlisting the support and cooperation of other faith leaders. </a:t>
            </a:r>
            <a:endParaRPr lang="en-SG" sz="2400" dirty="0">
              <a:effectLst/>
              <a:latin typeface="Calibri" panose="020F0502020204030204" pitchFamily="34" charset="0"/>
            </a:endParaRPr>
          </a:p>
        </p:txBody>
      </p:sp>
    </p:spTree>
    <p:extLst>
      <p:ext uri="{BB962C8B-B14F-4D97-AF65-F5344CB8AC3E}">
        <p14:creationId xmlns:p14="http://schemas.microsoft.com/office/powerpoint/2010/main" val="661597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solidFill>
                  <a:srgbClr val="FDF70D"/>
                </a:solidFill>
                <a:effectLst/>
              </a:rPr>
              <a:t>Minorities in Singapore </a:t>
            </a:r>
            <a:endParaRPr lang="en-SG" dirty="0">
              <a:solidFill>
                <a:srgbClr val="FDF70D"/>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441359"/>
            <a:ext cx="4114800" cy="227390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231" y="4419600"/>
            <a:ext cx="3822569" cy="2310353"/>
          </a:xfrm>
          <a:prstGeom prst="rect">
            <a:avLst/>
          </a:prstGeom>
        </p:spPr>
      </p:pic>
      <p:sp>
        <p:nvSpPr>
          <p:cNvPr id="5" name="Rectangle 3"/>
          <p:cNvSpPr txBox="1">
            <a:spLocks noChangeArrowheads="1"/>
          </p:cNvSpPr>
          <p:nvPr/>
        </p:nvSpPr>
        <p:spPr bwMode="auto">
          <a:xfrm>
            <a:off x="569118" y="1703944"/>
            <a:ext cx="8005763" cy="254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buNone/>
            </a:pPr>
            <a:r>
              <a:rPr lang="en-SG" sz="2400" dirty="0">
                <a:solidFill>
                  <a:srgbClr val="FDF70D"/>
                </a:solidFill>
                <a:effectLst/>
                <a:latin typeface="Calibri" panose="020F0502020204030204" pitchFamily="34" charset="0"/>
                <a:cs typeface="Calibri" panose="020F0502020204030204" pitchFamily="34" charset="0"/>
              </a:rPr>
              <a:t>In terms of race relations Singapore Government is proactive in addressing to the sensitivities of different races including the minorities.</a:t>
            </a:r>
            <a:endParaRPr lang="en-SG" sz="2400" dirty="0">
              <a:effectLst/>
              <a:latin typeface="Calibri" panose="020F0502020204030204" pitchFamily="34" charset="0"/>
            </a:endParaRPr>
          </a:p>
        </p:txBody>
      </p:sp>
    </p:spTree>
    <p:extLst>
      <p:ext uri="{BB962C8B-B14F-4D97-AF65-F5344CB8AC3E}">
        <p14:creationId xmlns:p14="http://schemas.microsoft.com/office/powerpoint/2010/main" val="28350805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solidFill>
                  <a:srgbClr val="FDF70D"/>
                </a:solidFill>
                <a:effectLst/>
              </a:rPr>
              <a:t>Minorities in Singapore </a:t>
            </a:r>
            <a:endParaRPr lang="en-SG" dirty="0">
              <a:solidFill>
                <a:srgbClr val="FDF70D"/>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441359"/>
            <a:ext cx="4114800" cy="227390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231" y="4419600"/>
            <a:ext cx="3822569" cy="2310353"/>
          </a:xfrm>
          <a:prstGeom prst="rect">
            <a:avLst/>
          </a:prstGeom>
        </p:spPr>
      </p:pic>
      <p:sp>
        <p:nvSpPr>
          <p:cNvPr id="5" name="Rectangle 3"/>
          <p:cNvSpPr txBox="1">
            <a:spLocks noChangeArrowheads="1"/>
          </p:cNvSpPr>
          <p:nvPr/>
        </p:nvSpPr>
        <p:spPr bwMode="auto">
          <a:xfrm>
            <a:off x="569118" y="1703944"/>
            <a:ext cx="8005763" cy="254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buNone/>
            </a:pPr>
            <a:r>
              <a:rPr lang="en-SG" sz="2400" dirty="0">
                <a:solidFill>
                  <a:srgbClr val="FDF70D"/>
                </a:solidFill>
                <a:effectLst/>
                <a:latin typeface="Calibri" panose="020F0502020204030204" pitchFamily="34" charset="0"/>
                <a:cs typeface="Calibri" panose="020F0502020204030204" pitchFamily="34" charset="0"/>
              </a:rPr>
              <a:t>In his recent interview to the mainstream media Prime Minister Lee Hsien Loong said that he looks forward to the election of a minority Presidential candidate in the forthcoming presidential election. Singapore had one Malay president, the late Mr </a:t>
            </a:r>
            <a:r>
              <a:rPr lang="en-SG" sz="2400" dirty="0" err="1">
                <a:solidFill>
                  <a:srgbClr val="FDF70D"/>
                </a:solidFill>
                <a:effectLst/>
                <a:latin typeface="Calibri" panose="020F0502020204030204" pitchFamily="34" charset="0"/>
                <a:cs typeface="Calibri" panose="020F0502020204030204" pitchFamily="34" charset="0"/>
              </a:rPr>
              <a:t>Yusof</a:t>
            </a:r>
            <a:r>
              <a:rPr lang="en-SG" sz="2400" dirty="0">
                <a:solidFill>
                  <a:srgbClr val="FDF70D"/>
                </a:solidFill>
                <a:effectLst/>
                <a:latin typeface="Calibri" panose="020F0502020204030204" pitchFamily="34" charset="0"/>
                <a:cs typeface="Calibri" panose="020F0502020204030204" pitchFamily="34" charset="0"/>
              </a:rPr>
              <a:t> </a:t>
            </a:r>
            <a:r>
              <a:rPr lang="en-SG" sz="2400" dirty="0" err="1">
                <a:solidFill>
                  <a:srgbClr val="FDF70D"/>
                </a:solidFill>
                <a:effectLst/>
                <a:latin typeface="Calibri" panose="020F0502020204030204" pitchFamily="34" charset="0"/>
                <a:cs typeface="Calibri" panose="020F0502020204030204" pitchFamily="34" charset="0"/>
              </a:rPr>
              <a:t>Ishak</a:t>
            </a:r>
            <a:r>
              <a:rPr lang="en-SG" sz="2400" dirty="0">
                <a:solidFill>
                  <a:srgbClr val="FDF70D"/>
                </a:solidFill>
                <a:effectLst/>
                <a:latin typeface="Calibri" panose="020F0502020204030204" pitchFamily="34" charset="0"/>
                <a:cs typeface="Calibri" panose="020F0502020204030204" pitchFamily="34" charset="0"/>
              </a:rPr>
              <a:t>, who was appointed to the office at the country's founding. </a:t>
            </a:r>
            <a:endParaRPr lang="en-SG" sz="2400" dirty="0">
              <a:effectLst/>
              <a:latin typeface="Calibri" panose="020F0502020204030204" pitchFamily="34" charset="0"/>
            </a:endParaRPr>
          </a:p>
        </p:txBody>
      </p:sp>
    </p:spTree>
    <p:extLst>
      <p:ext uri="{BB962C8B-B14F-4D97-AF65-F5344CB8AC3E}">
        <p14:creationId xmlns:p14="http://schemas.microsoft.com/office/powerpoint/2010/main" val="16646933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solidFill>
                  <a:srgbClr val="FDF70D"/>
                </a:solidFill>
                <a:effectLst/>
              </a:rPr>
              <a:t>Minorities in Singapore </a:t>
            </a:r>
            <a:endParaRPr lang="en-SG" dirty="0">
              <a:solidFill>
                <a:srgbClr val="FDF70D"/>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441359"/>
            <a:ext cx="4114800" cy="227390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231" y="4419600"/>
            <a:ext cx="3822569" cy="2310353"/>
          </a:xfrm>
          <a:prstGeom prst="rect">
            <a:avLst/>
          </a:prstGeom>
        </p:spPr>
      </p:pic>
      <p:sp>
        <p:nvSpPr>
          <p:cNvPr id="5" name="Rectangle 3"/>
          <p:cNvSpPr txBox="1">
            <a:spLocks noChangeArrowheads="1"/>
          </p:cNvSpPr>
          <p:nvPr/>
        </p:nvSpPr>
        <p:spPr bwMode="auto">
          <a:xfrm>
            <a:off x="569118" y="1703944"/>
            <a:ext cx="8005763" cy="254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buNone/>
            </a:pPr>
            <a:r>
              <a:rPr lang="en-SG" sz="2100" dirty="0">
                <a:solidFill>
                  <a:srgbClr val="FDF70D"/>
                </a:solidFill>
                <a:effectLst/>
                <a:latin typeface="Calibri" panose="020F0502020204030204" pitchFamily="34" charset="0"/>
                <a:cs typeface="Calibri" panose="020F0502020204030204" pitchFamily="34" charset="0"/>
              </a:rPr>
              <a:t>Since the Elected Presidency was instituted in 1991, the country has not had a Malay president. From 1999 to 2011, Singapore had the late Mr S R Nathan, who was elected unopposed in 1999 and 2005. He observed that a mechanism such as the multi-racial Group Representation should be applied to presidential election also to ensure that minorities can be periodically elected if we have not had a particular minority as President for some time. </a:t>
            </a:r>
            <a:endParaRPr lang="en-SG" sz="2100" dirty="0">
              <a:effectLst/>
              <a:latin typeface="Calibri" panose="020F0502020204030204" pitchFamily="34" charset="0"/>
            </a:endParaRPr>
          </a:p>
        </p:txBody>
      </p:sp>
    </p:spTree>
    <p:extLst>
      <p:ext uri="{BB962C8B-B14F-4D97-AF65-F5344CB8AC3E}">
        <p14:creationId xmlns:p14="http://schemas.microsoft.com/office/powerpoint/2010/main" val="16929757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mc:AlternateContent xmlns:mc="http://schemas.openxmlformats.org/markup-compatibility/2006">
        <mc:Choice xmlns:pslz="http://schemas.microsoft.com/office/powerpoint/2016/slidezoom" Requires="pslz">
          <p:graphicFrame>
            <p:nvGraphicFramePr>
              <p:cNvPr id="5" name="Slide Zoom 4"/>
              <p:cNvGraphicFramePr>
                <a:graphicFrameLocks noChangeAspect="1"/>
              </p:cNvGraphicFramePr>
              <p:nvPr>
                <p:extLst>
                  <p:ext uri="{D42A27DB-BD31-4B8C-83A1-F6EECF244321}">
                    <p14:modId xmlns:p14="http://schemas.microsoft.com/office/powerpoint/2010/main" val="3202922328"/>
                  </p:ext>
                </p:extLst>
              </p:nvPr>
            </p:nvGraphicFramePr>
            <p:xfrm>
              <a:off x="6934200" y="3505200"/>
              <a:ext cx="203200" cy="152400"/>
            </p:xfrm>
            <a:graphic>
              <a:graphicData uri="http://schemas.microsoft.com/office/powerpoint/2016/slidezoom">
                <pslz:sldZm>
                  <pslz:sldZmObj sldId="290" cId="427480083">
                    <pslz:zmPr id="{02A9DD58-35B1-4F64-9EA9-332EB1697ED4}" returnToParent="0" transitionDur="1000">
                      <p166:blipFill xmlns:p166="http://schemas.microsoft.com/office/powerpoint/2016/6/main">
                        <a:blip r:embed="rId3"/>
                        <a:stretch>
                          <a:fillRect/>
                        </a:stretch>
                      </p166:blipFill>
                      <p166:spPr xmlns:p166="http://schemas.microsoft.com/office/powerpoint/2016/6/main">
                        <a:xfrm>
                          <a:off x="0" y="0"/>
                          <a:ext cx="203200" cy="152400"/>
                        </a:xfrm>
                        <a:prstGeom prst="rect">
                          <a:avLst/>
                        </a:prstGeom>
                        <a:ln w="3175">
                          <a:solidFill>
                            <a:prstClr val="ltGray"/>
                          </a:solidFill>
                        </a:ln>
                      </p166:spPr>
                    </pslz:zmPr>
                  </pslz:sldZmObj>
                </pslz:sldZm>
              </a:graphicData>
            </a:graphic>
          </p:graphicFrame>
        </mc:Choice>
        <mc:Fallback>
          <p:pic>
            <p:nvPicPr>
              <p:cNvPr id="5" name="Slide Zoom 4">
                <a:hlinkClick r:id="rId4" action="ppaction://hlinksldjump"/>
              </p:cNvPr>
              <p:cNvPicPr>
                <a:picLocks noGrp="1" noRot="1" noChangeAspect="1" noMove="1" noResize="1" noEditPoints="1" noAdjustHandles="1" noChangeArrowheads="1" noChangeShapeType="1"/>
              </p:cNvPicPr>
              <p:nvPr/>
            </p:nvPicPr>
            <p:blipFill>
              <a:blip r:embed="rId3"/>
              <a:stretch>
                <a:fillRect/>
              </a:stretch>
            </p:blipFill>
            <p:spPr>
              <a:xfrm>
                <a:off x="6934200" y="3505200"/>
                <a:ext cx="203200" cy="152400"/>
              </a:xfrm>
              <a:prstGeom prst="rect">
                <a:avLst/>
              </a:prstGeom>
              <a:ln w="3175">
                <a:solidFill>
                  <a:prstClr val="ltGray"/>
                </a:solidFill>
              </a:ln>
            </p:spPr>
          </p:pic>
        </mc:Fallback>
      </mc:AlternateContent>
    </p:spTree>
    <p:extLst>
      <p:ext uri="{BB962C8B-B14F-4D97-AF65-F5344CB8AC3E}">
        <p14:creationId xmlns:p14="http://schemas.microsoft.com/office/powerpoint/2010/main" val="4746273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latin typeface="Adobe Gothic Std B" panose="020B0800000000000000" pitchFamily="34" charset="-128"/>
                <a:ea typeface="Adobe Gothic Std B" panose="020B0800000000000000" pitchFamily="34" charset="-128"/>
              </a:rPr>
              <a:t>Muslims in Singapore Today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62525"/>
            <a:ext cx="2857500" cy="18954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8811" y="4958095"/>
            <a:ext cx="3375189" cy="189990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500" y="4958095"/>
            <a:ext cx="3202087" cy="1899905"/>
          </a:xfrm>
          <a:prstGeom prst="rect">
            <a:avLst/>
          </a:prstGeom>
        </p:spPr>
      </p:pic>
      <p:sp>
        <p:nvSpPr>
          <p:cNvPr id="6" name="Rectangle 3"/>
          <p:cNvSpPr txBox="1">
            <a:spLocks noChangeArrowheads="1"/>
          </p:cNvSpPr>
          <p:nvPr/>
        </p:nvSpPr>
        <p:spPr bwMode="auto">
          <a:xfrm>
            <a:off x="681037" y="1454560"/>
            <a:ext cx="8005763" cy="254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buNone/>
            </a:pPr>
            <a:r>
              <a:rPr lang="en-SG" sz="2400" dirty="0">
                <a:solidFill>
                  <a:srgbClr val="FDF70D"/>
                </a:solidFill>
                <a:effectLst/>
                <a:latin typeface="Calibri" panose="020F0502020204030204" pitchFamily="34" charset="0"/>
                <a:cs typeface="Calibri" panose="020F0502020204030204" pitchFamily="34" charset="0"/>
              </a:rPr>
              <a:t>Since early 20th Century there have been Advisory Councils recognized by the authorities as representative of the Muslim community. Today by virtue of the Administration of Muslim Law Act , passed by Parliament,  the Islamic Religious Council of Singapore widely known as MUIS  as the logical development of the earlier advisory councils , came into being together with a revamped </a:t>
            </a:r>
            <a:r>
              <a:rPr lang="en-SG" sz="2400" dirty="0" err="1">
                <a:solidFill>
                  <a:srgbClr val="FDF70D"/>
                </a:solidFill>
                <a:effectLst/>
                <a:latin typeface="Calibri" panose="020F0502020204030204" pitchFamily="34" charset="0"/>
                <a:cs typeface="Calibri" panose="020F0502020204030204" pitchFamily="34" charset="0"/>
              </a:rPr>
              <a:t>Syariah</a:t>
            </a:r>
            <a:r>
              <a:rPr lang="en-SG" sz="2400" dirty="0">
                <a:solidFill>
                  <a:srgbClr val="FDF70D"/>
                </a:solidFill>
                <a:effectLst/>
                <a:latin typeface="Calibri" panose="020F0502020204030204" pitchFamily="34" charset="0"/>
                <a:cs typeface="Calibri" panose="020F0502020204030204" pitchFamily="34" charset="0"/>
              </a:rPr>
              <a:t> Court- which deals with Islamic Family Law- and the Registry of Muslim Marriages. </a:t>
            </a:r>
            <a:endParaRPr lang="en-SG" sz="2400" dirty="0">
              <a:effectLst/>
              <a:latin typeface="Calibri" panose="020F0502020204030204" pitchFamily="34" charset="0"/>
            </a:endParaRPr>
          </a:p>
        </p:txBody>
      </p:sp>
    </p:spTree>
    <p:extLst>
      <p:ext uri="{BB962C8B-B14F-4D97-AF65-F5344CB8AC3E}">
        <p14:creationId xmlns:p14="http://schemas.microsoft.com/office/powerpoint/2010/main" val="15648967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latin typeface="Adobe Gothic Std B" panose="020B0800000000000000" pitchFamily="34" charset="-128"/>
                <a:ea typeface="Adobe Gothic Std B" panose="020B0800000000000000" pitchFamily="34" charset="-128"/>
              </a:rPr>
              <a:t>Muslims in Singapore Today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62525"/>
            <a:ext cx="2857500" cy="18954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8811" y="4958095"/>
            <a:ext cx="3375189" cy="189990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500" y="4958095"/>
            <a:ext cx="3202087" cy="1899905"/>
          </a:xfrm>
          <a:prstGeom prst="rect">
            <a:avLst/>
          </a:prstGeom>
        </p:spPr>
      </p:pic>
      <p:sp>
        <p:nvSpPr>
          <p:cNvPr id="6" name="Rectangle 3"/>
          <p:cNvSpPr txBox="1">
            <a:spLocks noChangeArrowheads="1"/>
          </p:cNvSpPr>
          <p:nvPr/>
        </p:nvSpPr>
        <p:spPr bwMode="auto">
          <a:xfrm>
            <a:off x="681037" y="1454560"/>
            <a:ext cx="8005763" cy="254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buNone/>
            </a:pPr>
            <a:r>
              <a:rPr lang="en-SG" sz="2400" dirty="0">
                <a:solidFill>
                  <a:srgbClr val="FDF70D"/>
                </a:solidFill>
                <a:effectLst/>
                <a:latin typeface="Calibri" panose="020F0502020204030204" pitchFamily="34" charset="0"/>
                <a:cs typeface="Calibri" panose="020F0502020204030204" pitchFamily="34" charset="0"/>
              </a:rPr>
              <a:t>MUIS oversees the running of endowments, madrasahs, and 70 mosques including several purpose-built modern mosques in public housing estates where the majority of Singaporeans live. MUIS also collects and administers zakat funds. The Mosque Building and </a:t>
            </a:r>
            <a:r>
              <a:rPr lang="en-SG" sz="2400" dirty="0" err="1">
                <a:solidFill>
                  <a:srgbClr val="FDF70D"/>
                </a:solidFill>
                <a:effectLst/>
                <a:latin typeface="Calibri" panose="020F0502020204030204" pitchFamily="34" charset="0"/>
                <a:cs typeface="Calibri" panose="020F0502020204030204" pitchFamily="34" charset="0"/>
              </a:rPr>
              <a:t>Mendaki</a:t>
            </a:r>
            <a:r>
              <a:rPr lang="en-SG" sz="2400" dirty="0">
                <a:solidFill>
                  <a:srgbClr val="FDF70D"/>
                </a:solidFill>
                <a:effectLst/>
                <a:latin typeface="Calibri" panose="020F0502020204030204" pitchFamily="34" charset="0"/>
                <a:cs typeface="Calibri" panose="020F0502020204030204" pitchFamily="34" charset="0"/>
              </a:rPr>
              <a:t> Fund also comes within its ambit. It collects computerized monthly contributions from all Muslim workers and employers. </a:t>
            </a:r>
            <a:endParaRPr lang="en-SG" sz="2400" dirty="0">
              <a:effectLst/>
              <a:latin typeface="Calibri" panose="020F0502020204030204" pitchFamily="34" charset="0"/>
            </a:endParaRPr>
          </a:p>
        </p:txBody>
      </p:sp>
    </p:spTree>
    <p:extLst>
      <p:ext uri="{BB962C8B-B14F-4D97-AF65-F5344CB8AC3E}">
        <p14:creationId xmlns:p14="http://schemas.microsoft.com/office/powerpoint/2010/main" val="50757657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latin typeface="Adobe Gothic Std B" panose="020B0800000000000000" pitchFamily="34" charset="-128"/>
                <a:ea typeface="Adobe Gothic Std B" panose="020B0800000000000000" pitchFamily="34" charset="-128"/>
              </a:rPr>
              <a:t>Muslims in Singapore Today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62525"/>
            <a:ext cx="2857500" cy="18954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8811" y="4958095"/>
            <a:ext cx="3375189" cy="189990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500" y="4958095"/>
            <a:ext cx="3202087" cy="1899905"/>
          </a:xfrm>
          <a:prstGeom prst="rect">
            <a:avLst/>
          </a:prstGeom>
        </p:spPr>
      </p:pic>
      <p:sp>
        <p:nvSpPr>
          <p:cNvPr id="6" name="Rectangle 3"/>
          <p:cNvSpPr txBox="1">
            <a:spLocks noChangeArrowheads="1"/>
          </p:cNvSpPr>
          <p:nvPr/>
        </p:nvSpPr>
        <p:spPr bwMode="auto">
          <a:xfrm>
            <a:off x="681037" y="1454560"/>
            <a:ext cx="8005763" cy="254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buNone/>
            </a:pPr>
            <a:r>
              <a:rPr lang="en-SG" sz="1900" dirty="0">
                <a:solidFill>
                  <a:srgbClr val="FDF70D"/>
                </a:solidFill>
                <a:effectLst/>
                <a:latin typeface="Calibri" panose="020F0502020204030204" pitchFamily="34" charset="0"/>
                <a:cs typeface="Calibri" panose="020F0502020204030204" pitchFamily="34" charset="0"/>
              </a:rPr>
              <a:t>Today out of 101 Members of Parliament, 14 are Muslims of whom four are female Members. Also among the Muslim Parliamentarians some are holding key positions in Government such as Speaker of Parliament, two cabinet Ministers, One Senior Minister of State and two Parliamentary Secretaries.</a:t>
            </a:r>
          </a:p>
          <a:p>
            <a:pPr marL="0" indent="0" algn="just" eaLnBrk="1" hangingPunct="1">
              <a:buNone/>
            </a:pPr>
            <a:endParaRPr lang="en-SG" sz="1900" dirty="0">
              <a:solidFill>
                <a:srgbClr val="FDF70D"/>
              </a:solidFill>
              <a:effectLst/>
              <a:latin typeface="Calibri" panose="020F0502020204030204" pitchFamily="34" charset="0"/>
              <a:cs typeface="Calibri" panose="020F0502020204030204" pitchFamily="34" charset="0"/>
            </a:endParaRPr>
          </a:p>
          <a:p>
            <a:pPr marL="0" indent="0" algn="just" eaLnBrk="1" hangingPunct="1">
              <a:buNone/>
            </a:pPr>
            <a:r>
              <a:rPr lang="en-SG" sz="1900" dirty="0">
                <a:solidFill>
                  <a:srgbClr val="FDF70D"/>
                </a:solidFill>
                <a:effectLst/>
                <a:latin typeface="Calibri" panose="020F0502020204030204" pitchFamily="34" charset="0"/>
                <a:cs typeface="Calibri" panose="020F0502020204030204" pitchFamily="34" charset="0"/>
              </a:rPr>
              <a:t>Muslim Non-Governmental organizations play active role in Singapore catering for various objectives such as social welfare, cultural, literary, credit benefits, youth, women, elder and health care, education and inter-faith and inter-racial harmony work, education and Islamic research and activities. </a:t>
            </a:r>
          </a:p>
        </p:txBody>
      </p:sp>
    </p:spTree>
    <p:extLst>
      <p:ext uri="{BB962C8B-B14F-4D97-AF65-F5344CB8AC3E}">
        <p14:creationId xmlns:p14="http://schemas.microsoft.com/office/powerpoint/2010/main" val="38731885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latin typeface="Adobe Gothic Std B" panose="020B0800000000000000" pitchFamily="34" charset="-128"/>
                <a:ea typeface="Adobe Gothic Std B" panose="020B0800000000000000" pitchFamily="34" charset="-128"/>
              </a:rPr>
              <a:t>Muslims in Singapore Today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62525"/>
            <a:ext cx="2857500" cy="18954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8811" y="4958095"/>
            <a:ext cx="3375189" cy="189990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500" y="4958095"/>
            <a:ext cx="3202087" cy="1899905"/>
          </a:xfrm>
          <a:prstGeom prst="rect">
            <a:avLst/>
          </a:prstGeom>
        </p:spPr>
      </p:pic>
      <p:sp>
        <p:nvSpPr>
          <p:cNvPr id="6" name="Rectangle 3"/>
          <p:cNvSpPr txBox="1">
            <a:spLocks noChangeArrowheads="1"/>
          </p:cNvSpPr>
          <p:nvPr/>
        </p:nvSpPr>
        <p:spPr bwMode="auto">
          <a:xfrm>
            <a:off x="681037" y="1454560"/>
            <a:ext cx="8005763" cy="296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buNone/>
            </a:pPr>
            <a:r>
              <a:rPr lang="en-SG" sz="2400" dirty="0">
                <a:solidFill>
                  <a:srgbClr val="FDF70D"/>
                </a:solidFill>
                <a:effectLst/>
                <a:latin typeface="Calibri" panose="020F0502020204030204" pitchFamily="34" charset="0"/>
                <a:cs typeface="Calibri" panose="020F0502020204030204" pitchFamily="34" charset="0"/>
              </a:rPr>
              <a:t>The oldest and probably the largest Muslim NGO was the Muslim Missionary Society which was formed in 1932 and which created several branches in Singapore as well as peninsular Malaya. When the island republic gained its full independence upon separation from Malaysia on 9th August 1965 The All Malaya Muslim Missionary Society became known as The Muslim Missionary Society Singapore also known as </a:t>
            </a:r>
            <a:r>
              <a:rPr lang="en-SG" sz="2400" b="1" dirty="0">
                <a:solidFill>
                  <a:srgbClr val="FDF70D"/>
                </a:solidFill>
                <a:effectLst/>
                <a:latin typeface="Calibri" panose="020F0502020204030204" pitchFamily="34" charset="0"/>
                <a:cs typeface="Calibri" panose="020F0502020204030204" pitchFamily="34" charset="0"/>
              </a:rPr>
              <a:t>JAMIYAH SINGAPORE.</a:t>
            </a:r>
          </a:p>
        </p:txBody>
      </p:sp>
    </p:spTree>
    <p:extLst>
      <p:ext uri="{BB962C8B-B14F-4D97-AF65-F5344CB8AC3E}">
        <p14:creationId xmlns:p14="http://schemas.microsoft.com/office/powerpoint/2010/main" val="308077525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5562600"/>
            <a:ext cx="1100046" cy="1140643"/>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5342" b="12324"/>
          <a:stretch/>
        </p:blipFill>
        <p:spPr>
          <a:xfrm>
            <a:off x="2136574" y="5562600"/>
            <a:ext cx="2783018" cy="114340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5997" b="25997"/>
          <a:stretch/>
        </p:blipFill>
        <p:spPr>
          <a:xfrm>
            <a:off x="6372771" y="5562600"/>
            <a:ext cx="2618829" cy="114064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7527" y="5557886"/>
            <a:ext cx="1104592" cy="114535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8188" y="5566802"/>
            <a:ext cx="2264517" cy="1136441"/>
          </a:xfrm>
          <a:prstGeom prst="rect">
            <a:avLst/>
          </a:prstGeom>
        </p:spPr>
      </p:pic>
      <p:sp>
        <p:nvSpPr>
          <p:cNvPr id="12" name="Title 1"/>
          <p:cNvSpPr>
            <a:spLocks noGrp="1"/>
          </p:cNvSpPr>
          <p:nvPr>
            <p:ph type="title"/>
          </p:nvPr>
        </p:nvSpPr>
        <p:spPr>
          <a:xfrm>
            <a:off x="457200" y="274638"/>
            <a:ext cx="8229600" cy="1143000"/>
          </a:xfrm>
        </p:spPr>
        <p:txBody>
          <a:bodyPr/>
          <a:lstStyle/>
          <a:p>
            <a:r>
              <a:rPr lang="en-SG" sz="3600" dirty="0">
                <a:solidFill>
                  <a:srgbClr val="FDF70D"/>
                </a:solidFill>
                <a:latin typeface="Adobe Gothic Std B" panose="020B0800000000000000" pitchFamily="34" charset="-128"/>
                <a:ea typeface="Adobe Gothic Std B" panose="020B0800000000000000" pitchFamily="34" charset="-128"/>
              </a:rPr>
              <a:t>Role of Muslim NGOs in promoting the culture of Peace and Harmony</a:t>
            </a:r>
          </a:p>
        </p:txBody>
      </p:sp>
      <p:sp>
        <p:nvSpPr>
          <p:cNvPr id="13" name="Rectangle 3"/>
          <p:cNvSpPr txBox="1">
            <a:spLocks noChangeArrowheads="1"/>
          </p:cNvSpPr>
          <p:nvPr/>
        </p:nvSpPr>
        <p:spPr bwMode="auto">
          <a:xfrm>
            <a:off x="569118" y="1692276"/>
            <a:ext cx="8005763" cy="254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buNone/>
            </a:pPr>
            <a:r>
              <a:rPr lang="en-SG" sz="2400" dirty="0">
                <a:solidFill>
                  <a:schemeClr val="bg1"/>
                </a:solidFill>
                <a:effectLst/>
                <a:latin typeface="Calibri" panose="020F0502020204030204" pitchFamily="34" charset="0"/>
                <a:cs typeface="Calibri" panose="020F0502020204030204" pitchFamily="34" charset="0"/>
              </a:rPr>
              <a:t>They engage in a range of activities across the humanitarian spectrum. They take active part in the shaping and implementation of appropriate service strategy to reach out to the needy and disadvantaged section of society, regardless of race or faith and thus instils confidence and trust among other communities .They play a strategic role in strengthening bonding reinforcing the processes of identity and connection that comprise the social fabric of communities. </a:t>
            </a:r>
            <a:endParaRPr lang="en-SG" sz="2400" dirty="0">
              <a:solidFill>
                <a:schemeClr val="bg1"/>
              </a:solidFill>
              <a:effectLst/>
              <a:latin typeface="Calibri" panose="020F0502020204030204"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5562600"/>
            <a:ext cx="1100046" cy="1140643"/>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5342" b="12324"/>
          <a:stretch/>
        </p:blipFill>
        <p:spPr>
          <a:xfrm>
            <a:off x="2136574" y="5562600"/>
            <a:ext cx="2783018" cy="114340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5997" b="25997"/>
          <a:stretch/>
        </p:blipFill>
        <p:spPr>
          <a:xfrm>
            <a:off x="6372771" y="5562600"/>
            <a:ext cx="2618829" cy="114064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7527" y="5557886"/>
            <a:ext cx="1104592" cy="114535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8188" y="5566802"/>
            <a:ext cx="2264517" cy="1136441"/>
          </a:xfrm>
          <a:prstGeom prst="rect">
            <a:avLst/>
          </a:prstGeom>
        </p:spPr>
      </p:pic>
      <p:sp>
        <p:nvSpPr>
          <p:cNvPr id="12" name="Title 1"/>
          <p:cNvSpPr>
            <a:spLocks noGrp="1"/>
          </p:cNvSpPr>
          <p:nvPr>
            <p:ph type="title"/>
          </p:nvPr>
        </p:nvSpPr>
        <p:spPr>
          <a:xfrm>
            <a:off x="457200" y="274638"/>
            <a:ext cx="8229600" cy="1143000"/>
          </a:xfrm>
        </p:spPr>
        <p:txBody>
          <a:bodyPr/>
          <a:lstStyle/>
          <a:p>
            <a:r>
              <a:rPr lang="en-SG" sz="3600" dirty="0">
                <a:solidFill>
                  <a:srgbClr val="FDF70D"/>
                </a:solidFill>
                <a:latin typeface="Adobe Gothic Std B" panose="020B0800000000000000" pitchFamily="34" charset="-128"/>
                <a:ea typeface="Adobe Gothic Std B" panose="020B0800000000000000" pitchFamily="34" charset="-128"/>
              </a:rPr>
              <a:t>Role of Muslim NGOs in promoting the culture of Peace and Harmony</a:t>
            </a:r>
          </a:p>
        </p:txBody>
      </p:sp>
      <p:sp>
        <p:nvSpPr>
          <p:cNvPr id="13" name="Rectangle 3"/>
          <p:cNvSpPr txBox="1">
            <a:spLocks noChangeArrowheads="1"/>
          </p:cNvSpPr>
          <p:nvPr/>
        </p:nvSpPr>
        <p:spPr bwMode="auto">
          <a:xfrm>
            <a:off x="569118" y="1692276"/>
            <a:ext cx="8005763" cy="254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buNone/>
            </a:pPr>
            <a:r>
              <a:rPr lang="en-SG" sz="2400" dirty="0">
                <a:solidFill>
                  <a:schemeClr val="bg1"/>
                </a:solidFill>
                <a:effectLst/>
                <a:latin typeface="Calibri" panose="020F0502020204030204" pitchFamily="34" charset="0"/>
                <a:cs typeface="Calibri" panose="020F0502020204030204" pitchFamily="34" charset="0"/>
              </a:rPr>
              <a:t>There is increasing recognition of the role of Muslim NGOs in Singapore by various stake holders such as Government Ministries, Self-help groups and other professional agencies. The numerous programmes managed by organizations such as Jamiyah Singapore which is geared towards serving all needy Singaporeans , Muslims and others, is endorsed by the strong support that the organization is receiving from across all Singaporeans , businessmen, philanthropists and individuals. </a:t>
            </a:r>
            <a:endParaRPr lang="en-SG" sz="240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46381669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5562600"/>
            <a:ext cx="1100046" cy="1140643"/>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5342" b="12324"/>
          <a:stretch/>
        </p:blipFill>
        <p:spPr>
          <a:xfrm>
            <a:off x="2136574" y="5562600"/>
            <a:ext cx="2783018" cy="114340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5997" b="25997"/>
          <a:stretch/>
        </p:blipFill>
        <p:spPr>
          <a:xfrm>
            <a:off x="6372771" y="5562600"/>
            <a:ext cx="2618829" cy="114064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7527" y="5557886"/>
            <a:ext cx="1104592" cy="114535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8188" y="5566802"/>
            <a:ext cx="2264517" cy="1136441"/>
          </a:xfrm>
          <a:prstGeom prst="rect">
            <a:avLst/>
          </a:prstGeom>
        </p:spPr>
      </p:pic>
      <p:sp>
        <p:nvSpPr>
          <p:cNvPr id="12" name="Title 1"/>
          <p:cNvSpPr>
            <a:spLocks noGrp="1"/>
          </p:cNvSpPr>
          <p:nvPr>
            <p:ph type="title"/>
          </p:nvPr>
        </p:nvSpPr>
        <p:spPr>
          <a:xfrm>
            <a:off x="457200" y="274638"/>
            <a:ext cx="8229600" cy="1143000"/>
          </a:xfrm>
        </p:spPr>
        <p:txBody>
          <a:bodyPr/>
          <a:lstStyle/>
          <a:p>
            <a:r>
              <a:rPr lang="en-SG" sz="3600" dirty="0">
                <a:solidFill>
                  <a:srgbClr val="FDF70D"/>
                </a:solidFill>
                <a:latin typeface="Adobe Gothic Std B" panose="020B0800000000000000" pitchFamily="34" charset="-128"/>
                <a:ea typeface="Adobe Gothic Std B" panose="020B0800000000000000" pitchFamily="34" charset="-128"/>
              </a:rPr>
              <a:t>Role of Muslim NGOs in promoting the culture of Peace and Harmony</a:t>
            </a:r>
          </a:p>
        </p:txBody>
      </p:sp>
      <p:sp>
        <p:nvSpPr>
          <p:cNvPr id="13" name="Rectangle 3"/>
          <p:cNvSpPr txBox="1">
            <a:spLocks noChangeArrowheads="1"/>
          </p:cNvSpPr>
          <p:nvPr/>
        </p:nvSpPr>
        <p:spPr bwMode="auto">
          <a:xfrm>
            <a:off x="569118" y="1905000"/>
            <a:ext cx="8005763" cy="254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buNone/>
            </a:pPr>
            <a:r>
              <a:rPr lang="en-SG" sz="2800" dirty="0">
                <a:solidFill>
                  <a:schemeClr val="bg1"/>
                </a:solidFill>
                <a:effectLst/>
                <a:latin typeface="Calibri" panose="020F0502020204030204" pitchFamily="34" charset="0"/>
                <a:cs typeface="Calibri" panose="020F0502020204030204" pitchFamily="34" charset="0"/>
              </a:rPr>
              <a:t>Thus Muslim NGOs also play a very important role, not only in meeting the dire needs of the disadvantaged sections of the society , but in the process enhances mutual good will, trust and confidence of every one and thus enhances the image of Islam and Muslims in Singapore.</a:t>
            </a:r>
            <a:endParaRPr lang="en-SG" sz="280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75467785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0886" name="Picture 6" descr="Universe-16"/>
          <p:cNvPicPr>
            <a:picLocks noChangeAspect="1" noChangeArrowheads="1"/>
          </p:cNvPicPr>
          <p:nvPr/>
        </p:nvPicPr>
        <p:blipFill>
          <a:blip r:embed="rId2">
            <a:lum bright="-34000" contrast="-24000"/>
            <a:extLst>
              <a:ext uri="{28A0092B-C50C-407E-A947-70E740481C1C}">
                <a14:useLocalDpi xmlns:a14="http://schemas.microsoft.com/office/drawing/2010/main" val="0"/>
              </a:ext>
            </a:extLst>
          </a:blip>
          <a:srcRect/>
          <a:stretch>
            <a:fillRect/>
          </a:stretch>
        </p:blipFill>
        <p:spPr bwMode="auto">
          <a:xfrm>
            <a:off x="0" y="0"/>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3" name="Rectangle 3"/>
          <p:cNvSpPr>
            <a:spLocks noGrp="1" noChangeArrowheads="1"/>
          </p:cNvSpPr>
          <p:nvPr>
            <p:ph type="title"/>
          </p:nvPr>
        </p:nvSpPr>
        <p:spPr>
          <a:xfrm>
            <a:off x="1066800" y="457200"/>
            <a:ext cx="6870700" cy="990600"/>
          </a:xfrm>
        </p:spPr>
        <p:txBody>
          <a:bodyPr/>
          <a:lstStyle/>
          <a:p>
            <a:pPr rtl="1"/>
            <a:r>
              <a:rPr lang="en-SG" dirty="0">
                <a:solidFill>
                  <a:schemeClr val="bg2"/>
                </a:solidFill>
                <a:latin typeface="Calibri" panose="020F0502020204030204" pitchFamily="34" charset="0"/>
              </a:rPr>
              <a:t>CONCLUSION</a:t>
            </a:r>
            <a:endParaRPr lang="en-US" altLang="en-US" dirty="0">
              <a:solidFill>
                <a:schemeClr val="bg1"/>
              </a:solidFill>
              <a:latin typeface="Calibri" panose="020F0502020204030204" pitchFamily="34" charset="0"/>
            </a:endParaRPr>
          </a:p>
        </p:txBody>
      </p:sp>
      <p:sp>
        <p:nvSpPr>
          <p:cNvPr id="250884" name="AutoShape 4"/>
          <p:cNvSpPr>
            <a:spLocks noChangeArrowheads="1"/>
          </p:cNvSpPr>
          <p:nvPr/>
        </p:nvSpPr>
        <p:spPr bwMode="auto">
          <a:xfrm>
            <a:off x="685800" y="1371600"/>
            <a:ext cx="7772400" cy="76200"/>
          </a:xfrm>
          <a:prstGeom prst="flowChartTerminator">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
        <p:nvSpPr>
          <p:cNvPr id="250882" name="Rectangle 2"/>
          <p:cNvSpPr>
            <a:spLocks noGrp="1" noChangeArrowheads="1"/>
          </p:cNvSpPr>
          <p:nvPr>
            <p:ph type="body" idx="1"/>
          </p:nvPr>
        </p:nvSpPr>
        <p:spPr>
          <a:xfrm>
            <a:off x="685800" y="1879827"/>
            <a:ext cx="7660071" cy="4295776"/>
          </a:xfrm>
        </p:spPr>
        <p:txBody>
          <a:bodyPr/>
          <a:lstStyle/>
          <a:p>
            <a:pPr algn="just">
              <a:buFont typeface="Wingdings" panose="05000000000000000000" pitchFamily="2" charset="2"/>
              <a:buChar char="v"/>
            </a:pPr>
            <a:r>
              <a:rPr lang="en-SG" sz="2200" dirty="0">
                <a:solidFill>
                  <a:schemeClr val="bg2"/>
                </a:solidFill>
                <a:latin typeface="Corbel" panose="020B0503020204020204" pitchFamily="34" charset="0"/>
                <a:ea typeface="Adobe Fan Heiti Std B" panose="020B0700000000000000" pitchFamily="34" charset="-128"/>
              </a:rPr>
              <a:t>Singapore’s racial and cultural diversity came about from its history as a trading hub located along busy sea routes. We thrived because we were open to not only the trading of physical goods, but also to the different cultures, languages, religions and technologies of these traders. Our openness to this international trade flow, knowledge and cultures has brought us opportunities and progress. As Singapore matures as a nation, our shared values have created common social and cultural spaces that enable us to interact freely in our daily lives</a:t>
            </a:r>
            <a:r>
              <a:rPr lang="ar-SA" sz="2800" b="1" dirty="0">
                <a:solidFill>
                  <a:schemeClr val="bg2"/>
                </a:solidFill>
                <a:latin typeface="Corbel" panose="020B0503020204020204" pitchFamily="34" charset="0"/>
                <a:ea typeface="Adobe Fan Heiti Std B" panose="020B0700000000000000" pitchFamily="34" charset="-128"/>
                <a:cs typeface="Traditional Arabic" panose="02020603050405020304" pitchFamily="18" charset="-78"/>
              </a:rPr>
              <a:t>.</a:t>
            </a:r>
            <a:endParaRPr lang="en-SG" sz="2800" dirty="0">
              <a:solidFill>
                <a:schemeClr val="bg2"/>
              </a:solidFill>
              <a:latin typeface="Corbel" panose="020B0503020204020204" pitchFamily="34" charset="0"/>
              <a:ea typeface="Adobe Fan Heiti Std B" panose="020B0700000000000000" pitchFamily="34" charset="-128"/>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0882">
                                            <p:txEl>
                                              <p:pRg st="0" end="0"/>
                                            </p:txEl>
                                          </p:spTgt>
                                        </p:tgtEl>
                                        <p:attrNameLst>
                                          <p:attrName>style.visibility</p:attrName>
                                        </p:attrNameLst>
                                      </p:cBhvr>
                                      <p:to>
                                        <p:strVal val="visible"/>
                                      </p:to>
                                    </p:set>
                                    <p:anim calcmode="lin" valueType="num">
                                      <p:cBhvr additive="base">
                                        <p:cTn id="7" dur="500" fill="hold"/>
                                        <p:tgtEl>
                                          <p:spTgt spid="2508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088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0886" name="Picture 6" descr="Universe-16"/>
          <p:cNvPicPr>
            <a:picLocks noChangeAspect="1" noChangeArrowheads="1"/>
          </p:cNvPicPr>
          <p:nvPr/>
        </p:nvPicPr>
        <p:blipFill>
          <a:blip r:embed="rId2">
            <a:lum bright="-34000" contrast="-24000"/>
            <a:extLst>
              <a:ext uri="{28A0092B-C50C-407E-A947-70E740481C1C}">
                <a14:useLocalDpi xmlns:a14="http://schemas.microsoft.com/office/drawing/2010/main" val="0"/>
              </a:ext>
            </a:extLst>
          </a:blip>
          <a:srcRect/>
          <a:stretch>
            <a:fillRect/>
          </a:stretch>
        </p:blipFill>
        <p:spPr bwMode="auto">
          <a:xfrm>
            <a:off x="0" y="0"/>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3" name="Rectangle 3"/>
          <p:cNvSpPr>
            <a:spLocks noGrp="1" noChangeArrowheads="1"/>
          </p:cNvSpPr>
          <p:nvPr>
            <p:ph type="title"/>
          </p:nvPr>
        </p:nvSpPr>
        <p:spPr>
          <a:xfrm>
            <a:off x="1066800" y="457200"/>
            <a:ext cx="6870700" cy="990600"/>
          </a:xfrm>
        </p:spPr>
        <p:txBody>
          <a:bodyPr/>
          <a:lstStyle/>
          <a:p>
            <a:pPr rtl="1"/>
            <a:r>
              <a:rPr lang="en-SG" dirty="0">
                <a:solidFill>
                  <a:schemeClr val="bg2"/>
                </a:solidFill>
                <a:latin typeface="Calibri" panose="020F0502020204030204" pitchFamily="34" charset="0"/>
              </a:rPr>
              <a:t>CONCLUSION</a:t>
            </a:r>
            <a:endParaRPr lang="en-US" altLang="en-US" dirty="0">
              <a:solidFill>
                <a:schemeClr val="bg1"/>
              </a:solidFill>
              <a:latin typeface="Calibri" panose="020F0502020204030204" pitchFamily="34" charset="0"/>
            </a:endParaRPr>
          </a:p>
        </p:txBody>
      </p:sp>
      <p:sp>
        <p:nvSpPr>
          <p:cNvPr id="250884" name="AutoShape 4"/>
          <p:cNvSpPr>
            <a:spLocks noChangeArrowheads="1"/>
          </p:cNvSpPr>
          <p:nvPr/>
        </p:nvSpPr>
        <p:spPr bwMode="auto">
          <a:xfrm>
            <a:off x="685800" y="1371600"/>
            <a:ext cx="7772400" cy="76200"/>
          </a:xfrm>
          <a:prstGeom prst="flowChartTerminator">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
        <p:nvSpPr>
          <p:cNvPr id="250882" name="Rectangle 2"/>
          <p:cNvSpPr>
            <a:spLocks noGrp="1" noChangeArrowheads="1"/>
          </p:cNvSpPr>
          <p:nvPr>
            <p:ph type="body" idx="1"/>
          </p:nvPr>
        </p:nvSpPr>
        <p:spPr>
          <a:xfrm>
            <a:off x="685800" y="2005307"/>
            <a:ext cx="7660071" cy="4295776"/>
          </a:xfrm>
        </p:spPr>
        <p:txBody>
          <a:bodyPr/>
          <a:lstStyle/>
          <a:p>
            <a:pPr algn="just">
              <a:buFont typeface="Wingdings" panose="05000000000000000000" pitchFamily="2" charset="2"/>
              <a:buChar char="v"/>
            </a:pPr>
            <a:r>
              <a:rPr lang="en-SG" sz="2400" dirty="0">
                <a:solidFill>
                  <a:schemeClr val="bg2"/>
                </a:solidFill>
                <a:latin typeface="Corbel" panose="020B0503020204020204" pitchFamily="34" charset="0"/>
                <a:ea typeface="Adobe Fan Heiti Std B" panose="020B0700000000000000" pitchFamily="34" charset="-128"/>
              </a:rPr>
              <a:t>A better understanding of each community’s aspirations leads to tolerance and racial harmony in our society, which is a fundamental pillar of Singapore’s stability. The Singapore Government regularly takes proactive steps to promote and enhance racial harmony by emphasising tolerance, understanding and respect among the many ethnic groups in our country. This pragmatic approach helps us acknowledge and respect the differences in our multi-ethnic society and hone this quality as our strength. </a:t>
            </a:r>
          </a:p>
        </p:txBody>
      </p:sp>
    </p:spTree>
    <p:extLst>
      <p:ext uri="{BB962C8B-B14F-4D97-AF65-F5344CB8AC3E}">
        <p14:creationId xmlns:p14="http://schemas.microsoft.com/office/powerpoint/2010/main" val="18954030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8" name="WordArt 12"/>
          <p:cNvSpPr>
            <a:spLocks noChangeArrowheads="1" noChangeShapeType="1" noTextEdit="1"/>
          </p:cNvSpPr>
          <p:nvPr/>
        </p:nvSpPr>
        <p:spPr bwMode="auto">
          <a:xfrm>
            <a:off x="2590800" y="3124200"/>
            <a:ext cx="4038600" cy="8763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SG" sz="3600" kern="10" dirty="0">
                <a:ln w="9525">
                  <a:solidFill>
                    <a:srgbClr val="FDF70D"/>
                  </a:solidFill>
                  <a:prstDash val="sysDot"/>
                  <a:round/>
                  <a:headEnd/>
                  <a:tailEnd/>
                </a:ln>
                <a:solidFill>
                  <a:srgbClr val="FDF70D"/>
                </a:solidFill>
                <a:latin typeface="Arial Black" panose="020B0A04020102090204" pitchFamily="34" charset="0"/>
              </a:rPr>
              <a:t>THANK YOU</a:t>
            </a:r>
          </a:p>
        </p:txBody>
      </p:sp>
      <p:sp>
        <p:nvSpPr>
          <p:cNvPr id="111630" name="WordArt 14"/>
          <p:cNvSpPr>
            <a:spLocks noChangeArrowheads="1" noChangeShapeType="1" noTextEdit="1"/>
          </p:cNvSpPr>
          <p:nvPr/>
        </p:nvSpPr>
        <p:spPr bwMode="auto">
          <a:xfrm>
            <a:off x="3505200" y="1371600"/>
            <a:ext cx="2057400" cy="13239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1"/>
            <a:r>
              <a:rPr lang="ar-SA" sz="4000" b="1" kern="10" dirty="0">
                <a:ln w="9525" cap="rnd">
                  <a:solidFill>
                    <a:srgbClr val="FDF70D"/>
                  </a:solidFill>
                  <a:prstDash val="sysDot"/>
                  <a:round/>
                  <a:headEnd/>
                  <a:tailEnd/>
                </a:ln>
                <a:solidFill>
                  <a:srgbClr val="FDF70D"/>
                </a:solidFill>
                <a:latin typeface="Traditional Arabic" panose="02020603050405020304" pitchFamily="18" charset="-78"/>
                <a:cs typeface="Traditional Arabic" panose="02020603050405020304" pitchFamily="18" charset="-78"/>
              </a:rPr>
              <a:t>شُكرًا</a:t>
            </a:r>
            <a:endParaRPr lang="en-SG" sz="4000" b="1" kern="10" dirty="0">
              <a:ln w="9525" cap="rnd">
                <a:solidFill>
                  <a:srgbClr val="FDF70D"/>
                </a:solidFill>
                <a:prstDash val="sysDot"/>
                <a:round/>
                <a:headEnd/>
                <a:tailEnd/>
              </a:ln>
              <a:solidFill>
                <a:srgbClr val="FDF70D"/>
              </a:solidFill>
              <a:latin typeface="Traditional Arabic" panose="02020603050405020304" pitchFamily="18" charset="-78"/>
              <a:cs typeface="Traditional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480083"/>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2222"/>
          <a:stretch/>
        </p:blipFill>
        <p:spPr>
          <a:xfrm>
            <a:off x="0" y="0"/>
            <a:ext cx="9144000" cy="6858000"/>
          </a:xfrm>
          <a:prstGeom prst="rect">
            <a:avLst/>
          </a:prstGeom>
        </p:spPr>
      </p:pic>
    </p:spTree>
    <p:extLst>
      <p:ext uri="{BB962C8B-B14F-4D97-AF65-F5344CB8AC3E}">
        <p14:creationId xmlns:p14="http://schemas.microsoft.com/office/powerpoint/2010/main" val="33126146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82000" contrast="-67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noFill/>
          <a:effectLst>
            <a:reflection stA="45000" endPos="65000" dir="5400000" sy="-100000" algn="bl" rotWithShape="0"/>
          </a:effectLst>
        </p:spPr>
      </p:pic>
      <p:sp>
        <p:nvSpPr>
          <p:cNvPr id="230403" name="Rectangle 3"/>
          <p:cNvSpPr>
            <a:spLocks noGrp="1" noChangeArrowheads="1"/>
          </p:cNvSpPr>
          <p:nvPr>
            <p:ph type="body" sz="half" idx="4294967295"/>
          </p:nvPr>
        </p:nvSpPr>
        <p:spPr>
          <a:xfrm>
            <a:off x="492919" y="381000"/>
            <a:ext cx="8158162" cy="5486400"/>
          </a:xfrm>
        </p:spPr>
        <p:txBody>
          <a:bodyPr/>
          <a:lstStyle/>
          <a:p>
            <a:pPr marL="0" indent="0" algn="ctr" rtl="1">
              <a:buNone/>
            </a:pPr>
            <a:endParaRPr lang="ar-SA" sz="2800" b="1" dirty="0">
              <a:solidFill>
                <a:srgbClr val="FFFF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a:p>
            <a:pPr>
              <a:buFont typeface="Wingdings" panose="05000000000000000000" pitchFamily="2" charset="2"/>
              <a:buChar char="Ø"/>
            </a:pPr>
            <a:r>
              <a:rPr lang="en-SG" dirty="0">
                <a:solidFill>
                  <a:srgbClr val="FDF70D"/>
                </a:solidFill>
                <a:effectLst/>
                <a:latin typeface="Calibri" panose="020F0502020204030204" pitchFamily="34" charset="0"/>
                <a:cs typeface="Calibri" panose="020F0502020204030204" pitchFamily="34" charset="0"/>
              </a:rPr>
              <a:t>Singapore gained its independence from the British when it joined the Federation of Malaysia on 16th September 1963</a:t>
            </a:r>
            <a:r>
              <a:rPr lang="ar-SA" b="1" dirty="0">
                <a:solidFill>
                  <a:srgbClr val="FDF70D"/>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buFont typeface="Wingdings" panose="05000000000000000000" pitchFamily="2" charset="2"/>
              <a:buChar char="Ø"/>
            </a:pPr>
            <a:r>
              <a:rPr lang="en-SG" dirty="0">
                <a:solidFill>
                  <a:srgbClr val="FDF70D"/>
                </a:solidFill>
                <a:effectLst/>
                <a:latin typeface="Calibri" panose="020F0502020204030204" pitchFamily="34" charset="0"/>
                <a:cs typeface="Calibri" panose="020F0502020204030204" pitchFamily="34" charset="0"/>
              </a:rPr>
              <a:t>On 9th August 1965 it separated from Malaysia and became known as the Republic of Singapore. </a:t>
            </a:r>
            <a:endParaRPr lang="ar-SA" dirty="0">
              <a:solidFill>
                <a:srgbClr val="FDF70D"/>
              </a:solidFill>
              <a:effectLst/>
              <a:latin typeface="Calibri" panose="020F0502020204030204" pitchFamily="34" charset="0"/>
              <a:cs typeface="Calibri" panose="020F0502020204030204" pitchFamily="34" charset="0"/>
            </a:endParaRPr>
          </a:p>
          <a:p>
            <a:pPr>
              <a:buFont typeface="Wingdings" panose="05000000000000000000" pitchFamily="2" charset="2"/>
              <a:buChar char="Ø"/>
            </a:pPr>
            <a:r>
              <a:rPr lang="en-SG" dirty="0">
                <a:solidFill>
                  <a:srgbClr val="FDF70D"/>
                </a:solidFill>
                <a:effectLst/>
                <a:latin typeface="Calibri" panose="020F0502020204030204" pitchFamily="34" charset="0"/>
                <a:cs typeface="Calibri" panose="020F0502020204030204" pitchFamily="34" charset="0"/>
              </a:rPr>
              <a:t>Singapore is a multiracial city state, whose elected government is secular and practices a system of parliamentary democracy.</a:t>
            </a:r>
          </a:p>
          <a:p>
            <a:pPr marL="0" indent="0">
              <a:buNone/>
            </a:pPr>
            <a:endParaRPr lang="en-SG" dirty="0">
              <a:solidFill>
                <a:srgbClr val="FFFF00"/>
              </a:solidFill>
              <a:effectLst/>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0403">
                                            <p:txEl>
                                              <p:pRg st="1" end="1"/>
                                            </p:txEl>
                                          </p:spTgt>
                                        </p:tgtEl>
                                        <p:attrNameLst>
                                          <p:attrName>style.visibility</p:attrName>
                                        </p:attrNameLst>
                                      </p:cBhvr>
                                      <p:to>
                                        <p:strVal val="visible"/>
                                      </p:to>
                                    </p:set>
                                    <p:anim calcmode="lin" valueType="num">
                                      <p:cBhvr additive="base">
                                        <p:cTn id="7" dur="500" fill="hold"/>
                                        <p:tgtEl>
                                          <p:spTgt spid="23040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04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0403">
                                            <p:txEl>
                                              <p:pRg st="2" end="2"/>
                                            </p:txEl>
                                          </p:spTgt>
                                        </p:tgtEl>
                                        <p:attrNameLst>
                                          <p:attrName>style.visibility</p:attrName>
                                        </p:attrNameLst>
                                      </p:cBhvr>
                                      <p:to>
                                        <p:strVal val="visible"/>
                                      </p:to>
                                    </p:set>
                                    <p:anim calcmode="lin" valueType="num">
                                      <p:cBhvr additive="base">
                                        <p:cTn id="13" dur="500" fill="hold"/>
                                        <p:tgtEl>
                                          <p:spTgt spid="2304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04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0403">
                                            <p:txEl>
                                              <p:pRg st="3" end="3"/>
                                            </p:txEl>
                                          </p:spTgt>
                                        </p:tgtEl>
                                        <p:attrNameLst>
                                          <p:attrName>style.visibility</p:attrName>
                                        </p:attrNameLst>
                                      </p:cBhvr>
                                      <p:to>
                                        <p:strVal val="visible"/>
                                      </p:to>
                                    </p:set>
                                    <p:anim calcmode="lin" valueType="num">
                                      <p:cBhvr additive="base">
                                        <p:cTn id="19" dur="500" fill="hold"/>
                                        <p:tgtEl>
                                          <p:spTgt spid="2304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04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392787"/>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82000" contrast="-67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noFill/>
          <a:effectLst>
            <a:reflection stA="45000" endPos="65000" dir="5400000" sy="-100000" algn="bl" rotWithShape="0"/>
          </a:effectLst>
        </p:spPr>
      </p:pic>
      <p:sp>
        <p:nvSpPr>
          <p:cNvPr id="3" name="Rectangle 2"/>
          <p:cNvSpPr/>
          <p:nvPr/>
        </p:nvSpPr>
        <p:spPr>
          <a:xfrm>
            <a:off x="381000" y="762000"/>
            <a:ext cx="3886200" cy="707886"/>
          </a:xfrm>
          <a:prstGeom prst="rect">
            <a:avLst/>
          </a:prstGeom>
        </p:spPr>
        <p:txBody>
          <a:bodyPr wrap="square">
            <a:spAutoFit/>
          </a:bodyPr>
          <a:lstStyle/>
          <a:p>
            <a:r>
              <a:rPr lang="en-SG" sz="4000" dirty="0">
                <a:solidFill>
                  <a:srgbClr val="FDF70D"/>
                </a:solidFill>
                <a:latin typeface="Calibri" panose="020F0502020204030204" pitchFamily="34" charset="0"/>
                <a:ea typeface="Calibri" panose="020F0502020204030204" pitchFamily="34" charset="0"/>
              </a:rPr>
              <a:t>SINGAPORE has</a:t>
            </a:r>
            <a:endParaRPr lang="en-SG" sz="4000" dirty="0">
              <a:solidFill>
                <a:srgbClr val="FDF70D"/>
              </a:solidFill>
            </a:endParaRPr>
          </a:p>
        </p:txBody>
      </p:sp>
      <p:sp>
        <p:nvSpPr>
          <p:cNvPr id="4" name="Rectangle 3"/>
          <p:cNvSpPr/>
          <p:nvPr/>
        </p:nvSpPr>
        <p:spPr>
          <a:xfrm>
            <a:off x="1371600" y="1981200"/>
            <a:ext cx="7239000" cy="1200329"/>
          </a:xfrm>
          <a:prstGeom prst="rect">
            <a:avLst/>
          </a:prstGeom>
        </p:spPr>
        <p:txBody>
          <a:bodyPr wrap="square">
            <a:spAutoFit/>
          </a:bodyPr>
          <a:lstStyle/>
          <a:p>
            <a:pPr marL="285750" indent="-285750">
              <a:buFont typeface="Wingdings" panose="05000000000000000000" pitchFamily="2" charset="2"/>
              <a:buChar char="Ø"/>
            </a:pPr>
            <a:r>
              <a:rPr lang="en-SG" sz="2400" b="1" dirty="0">
                <a:solidFill>
                  <a:srgbClr val="FDF70D"/>
                </a:solidFill>
                <a:latin typeface="Calibri" panose="020F0502020204030204" pitchFamily="34" charset="0"/>
                <a:ea typeface="Calibri" panose="020F0502020204030204" pitchFamily="34" charset="0"/>
              </a:rPr>
              <a:t>an area of</a:t>
            </a:r>
          </a:p>
          <a:p>
            <a:r>
              <a:rPr lang="en-SG" sz="2400" b="1" dirty="0">
                <a:solidFill>
                  <a:srgbClr val="FDF70D"/>
                </a:solidFill>
                <a:latin typeface="Calibri" panose="020F0502020204030204" pitchFamily="34" charset="0"/>
                <a:ea typeface="Calibri" panose="020F0502020204030204" pitchFamily="34" charset="0"/>
              </a:rPr>
              <a:t>               </a:t>
            </a:r>
            <a:r>
              <a:rPr lang="en-SG" sz="4800" b="1" dirty="0">
                <a:solidFill>
                  <a:srgbClr val="FDF70D"/>
                </a:solidFill>
                <a:latin typeface="Calibri" panose="020F0502020204030204" pitchFamily="34" charset="0"/>
                <a:ea typeface="Calibri" panose="020F0502020204030204" pitchFamily="34" charset="0"/>
              </a:rPr>
              <a:t>719 square kilo metres</a:t>
            </a:r>
            <a:endParaRPr lang="en-SG" sz="2400" b="1" dirty="0">
              <a:solidFill>
                <a:srgbClr val="FDF70D"/>
              </a:solidFill>
            </a:endParaRPr>
          </a:p>
        </p:txBody>
      </p:sp>
      <p:sp>
        <p:nvSpPr>
          <p:cNvPr id="5" name="Rectangle 4"/>
          <p:cNvSpPr/>
          <p:nvPr/>
        </p:nvSpPr>
        <p:spPr>
          <a:xfrm>
            <a:off x="1371600" y="3477399"/>
            <a:ext cx="6858000" cy="1200329"/>
          </a:xfrm>
          <a:prstGeom prst="rect">
            <a:avLst/>
          </a:prstGeom>
        </p:spPr>
        <p:txBody>
          <a:bodyPr wrap="square">
            <a:spAutoFit/>
          </a:bodyPr>
          <a:lstStyle/>
          <a:p>
            <a:pPr marL="285750" indent="-285750">
              <a:buFont typeface="Wingdings" panose="05000000000000000000" pitchFamily="2" charset="2"/>
              <a:buChar char="Ø"/>
            </a:pPr>
            <a:r>
              <a:rPr lang="en-SG" sz="2400" b="1" dirty="0">
                <a:solidFill>
                  <a:srgbClr val="FDF70D"/>
                </a:solidFill>
                <a:latin typeface="Calibri" panose="020F0502020204030204" pitchFamily="34" charset="0"/>
                <a:ea typeface="Calibri" panose="020F0502020204030204" pitchFamily="34" charset="0"/>
              </a:rPr>
              <a:t>and a total population of</a:t>
            </a:r>
          </a:p>
          <a:p>
            <a:r>
              <a:rPr lang="en-SG" sz="4800" b="1" dirty="0">
                <a:solidFill>
                  <a:srgbClr val="FDF70D"/>
                </a:solidFill>
                <a:latin typeface="Calibri" panose="020F0502020204030204" pitchFamily="34" charset="0"/>
                <a:ea typeface="Calibri" panose="020F0502020204030204" pitchFamily="34" charset="0"/>
              </a:rPr>
              <a:t>   5.7 million</a:t>
            </a:r>
            <a:r>
              <a:rPr lang="en-SG" sz="2400" b="1" dirty="0">
                <a:solidFill>
                  <a:srgbClr val="FDF70D"/>
                </a:solidFill>
                <a:latin typeface="Calibri" panose="020F0502020204030204" pitchFamily="34" charset="0"/>
                <a:ea typeface="Calibri" panose="020F0502020204030204" pitchFamily="34" charset="0"/>
              </a:rPr>
              <a:t>.</a:t>
            </a:r>
            <a:endParaRPr lang="en-SG" sz="2400" b="1" dirty="0">
              <a:solidFill>
                <a:srgbClr val="FDF70D"/>
              </a:solidFill>
            </a:endParaRPr>
          </a:p>
        </p:txBody>
      </p:sp>
    </p:spTree>
    <p:extLst>
      <p:ext uri="{BB962C8B-B14F-4D97-AF65-F5344CB8AC3E}">
        <p14:creationId xmlns:p14="http://schemas.microsoft.com/office/powerpoint/2010/main" val="32534672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914400"/>
            <a:ext cx="7772400" cy="2397451"/>
          </a:xfrm>
          <a:prstGeom prst="rect">
            <a:avLst/>
          </a:prstGeom>
        </p:spPr>
        <p:txBody>
          <a:bodyPr wrap="square">
            <a:spAutoFit/>
          </a:bodyPr>
          <a:lstStyle/>
          <a:p>
            <a:pPr algn="just">
              <a:lnSpc>
                <a:spcPct val="107000"/>
              </a:lnSpc>
              <a:spcAft>
                <a:spcPts val="800"/>
              </a:spcAft>
            </a:pPr>
            <a:r>
              <a:rPr lang="en-SG" sz="2800" b="1" dirty="0">
                <a:solidFill>
                  <a:srgbClr val="FDF70D"/>
                </a:solidFill>
                <a:latin typeface="Calibri" panose="020F0502020204030204" pitchFamily="34" charset="0"/>
                <a:ea typeface="Calibri" panose="020F0502020204030204" pitchFamily="34" charset="0"/>
                <a:cs typeface="Calibri" panose="020F0502020204030204" pitchFamily="34" charset="0"/>
              </a:rPr>
              <a:t>Religion in Singapore is characterized by a diversity of religious beliefs and practices due to its diverse ethnic mix of peoples originating from various countries. Singapore is considered to be the world’s most religiously diverse nations. </a:t>
            </a:r>
            <a:endParaRPr lang="en-SG" sz="2800" b="1" dirty="0">
              <a:solidFill>
                <a:srgbClr val="FDF70D"/>
              </a:solidFill>
              <a:latin typeface="Calibri" panose="020F0502020204030204" pitchFamily="34" charset="0"/>
              <a:ea typeface="Calibri" panose="020F050202020403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775" y="3733800"/>
            <a:ext cx="5429250" cy="2266950"/>
          </a:xfrm>
          <a:prstGeom prst="rect">
            <a:avLst/>
          </a:prstGeom>
        </p:spPr>
      </p:pic>
    </p:spTree>
    <p:extLst>
      <p:ext uri="{BB962C8B-B14F-4D97-AF65-F5344CB8AC3E}">
        <p14:creationId xmlns:p14="http://schemas.microsoft.com/office/powerpoint/2010/main" val="3044982144"/>
      </p:ext>
    </p:extLst>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762000"/>
            <a:ext cx="7772400" cy="2838021"/>
          </a:xfrm>
          <a:prstGeom prst="rect">
            <a:avLst/>
          </a:prstGeom>
        </p:spPr>
        <p:txBody>
          <a:bodyPr wrap="square">
            <a:spAutoFit/>
          </a:bodyPr>
          <a:lstStyle/>
          <a:p>
            <a:pPr algn="just">
              <a:lnSpc>
                <a:spcPct val="107000"/>
              </a:lnSpc>
              <a:spcAft>
                <a:spcPts val="800"/>
              </a:spcAft>
            </a:pPr>
            <a:r>
              <a:rPr lang="en-SG" sz="2800" b="1" dirty="0">
                <a:solidFill>
                  <a:srgbClr val="FDF70D"/>
                </a:solidFill>
                <a:latin typeface="Calibri" panose="020F0502020204030204" pitchFamily="34" charset="0"/>
                <a:ea typeface="Calibri" panose="020F0502020204030204" pitchFamily="34" charset="0"/>
                <a:cs typeface="Calibri" panose="020F0502020204030204" pitchFamily="34" charset="0"/>
              </a:rPr>
              <a:t>83 percent of citizens and permanent residents profess some religious faith. Buddhism, Christianity, Islam, Taoism and Hinduism make up 82.3 percent and the remainder is composed of atheists, agnostics, and other religions including Sikh, Jewish, Zoroastrian and Jain communities.</a:t>
            </a:r>
            <a:endParaRPr lang="en-SG" sz="2800" b="1" dirty="0">
              <a:solidFill>
                <a:srgbClr val="FDF70D"/>
              </a:solidFill>
              <a:latin typeface="Calibri" panose="020F0502020204030204" pitchFamily="34" charset="0"/>
              <a:ea typeface="Calibri" panose="020F050202020403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575" y="3886200"/>
            <a:ext cx="5429250" cy="2266950"/>
          </a:xfrm>
          <a:prstGeom prst="rect">
            <a:avLst/>
          </a:prstGeom>
        </p:spPr>
      </p:pic>
    </p:spTree>
    <p:extLst>
      <p:ext uri="{BB962C8B-B14F-4D97-AF65-F5344CB8AC3E}">
        <p14:creationId xmlns:p14="http://schemas.microsoft.com/office/powerpoint/2010/main" val="440652170"/>
      </p:ext>
    </p:extLst>
  </p:cSld>
  <p:clrMapOvr>
    <a:masterClrMapping/>
  </p:clrMapOvr>
  <p:transition spd="slow">
    <p:circle/>
  </p:transition>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Cascade</Template>
  <TotalTime>3141</TotalTime>
  <Words>1414</Words>
  <Application>Microsoft Office PowerPoint</Application>
  <PresentationFormat>On-screen Show (4:3)</PresentationFormat>
  <Paragraphs>71</Paragraphs>
  <Slides>29</Slides>
  <Notes>9</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29</vt:i4>
      </vt:variant>
    </vt:vector>
  </HeadingPairs>
  <TitlesOfParts>
    <vt:vector size="44" baseType="lpstr">
      <vt:lpstr>Adobe Fan Heiti Std B</vt:lpstr>
      <vt:lpstr>Adobe Gothic Std B</vt:lpstr>
      <vt:lpstr>Arial</vt:lpstr>
      <vt:lpstr>Arial Black</vt:lpstr>
      <vt:lpstr>Calibri</vt:lpstr>
      <vt:lpstr>Comic Sans MS</vt:lpstr>
      <vt:lpstr>Corbel</vt:lpstr>
      <vt:lpstr>Garamond</vt:lpstr>
      <vt:lpstr>Tahoma</vt:lpstr>
      <vt:lpstr>Traditional Arabic</vt:lpstr>
      <vt:lpstr>Verdana</vt:lpstr>
      <vt:lpstr>Wingdings</vt:lpstr>
      <vt:lpstr>Crayons</vt:lpstr>
      <vt:lpstr>Stream</vt:lpstr>
      <vt:lpstr>Ocean</vt:lpstr>
      <vt:lpstr> Twenty-Third Annual International Law and Religion Symposium Brigham Young University, Utah, USA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Minorities in Singapore </vt:lpstr>
      <vt:lpstr>Minorities in Singapore </vt:lpstr>
      <vt:lpstr>Minorities in Singapore </vt:lpstr>
      <vt:lpstr>Minorities in Singapore </vt:lpstr>
      <vt:lpstr>Minorities in Singapore </vt:lpstr>
      <vt:lpstr>Minorities in Singapore </vt:lpstr>
      <vt:lpstr>Minorities in Singapore </vt:lpstr>
      <vt:lpstr>Minorities in Singapore </vt:lpstr>
      <vt:lpstr>Minorities in Singapore </vt:lpstr>
      <vt:lpstr>Muslims in Singapore Today</vt:lpstr>
      <vt:lpstr>Muslims in Singapore Today</vt:lpstr>
      <vt:lpstr>Muslims in Singapore Today</vt:lpstr>
      <vt:lpstr>Muslims in Singapore Today</vt:lpstr>
      <vt:lpstr>Role of Muslim NGOs in promoting the culture of Peace and Harmony</vt:lpstr>
      <vt:lpstr>Role of Muslim NGOs in promoting the culture of Peace and Harmony</vt:lpstr>
      <vt:lpstr>Role of Muslim NGOs in promoting the culture of Peace and Harmony</vt:lpstr>
      <vt:lpstr>CONCLUSION</vt:lpstr>
      <vt:lpstr>CONCLUSION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إدارة الخلاف</dc:title>
  <dc:creator>أندي عبد القادر أندي كتا</dc:creator>
  <cp:lastModifiedBy>Andi Abdul Kadir Andi Kitta</cp:lastModifiedBy>
  <cp:revision>32</cp:revision>
  <dcterms:created xsi:type="dcterms:W3CDTF">2007-12-31T07:42:24Z</dcterms:created>
  <dcterms:modified xsi:type="dcterms:W3CDTF">2016-09-25T10:08:20Z</dcterms:modified>
</cp:coreProperties>
</file>