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6" r:id="rId2"/>
  </p:sldMasterIdLst>
  <p:notesMasterIdLst>
    <p:notesMasterId r:id="rId11"/>
  </p:notesMasterIdLst>
  <p:handoutMasterIdLst>
    <p:handoutMasterId r:id="rId12"/>
  </p:handoutMasterIdLst>
  <p:sldIdLst>
    <p:sldId id="265" r:id="rId3"/>
    <p:sldId id="311" r:id="rId4"/>
    <p:sldId id="312" r:id="rId5"/>
    <p:sldId id="314" r:id="rId6"/>
    <p:sldId id="313" r:id="rId7"/>
    <p:sldId id="315" r:id="rId8"/>
    <p:sldId id="317" r:id="rId9"/>
    <p:sldId id="318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0EDDC28-2537-447F-BF59-14E3D9F590EF}">
          <p14:sldIdLst>
            <p14:sldId id="265"/>
            <p14:sldId id="311"/>
            <p14:sldId id="312"/>
            <p14:sldId id="314"/>
            <p14:sldId id="313"/>
            <p14:sldId id="315"/>
            <p14:sldId id="317"/>
            <p14:sldId id="318"/>
          </p14:sldIdLst>
        </p14:section>
        <p14:section name="Sección sin título" id="{BF14244D-8244-4157-AF7A-DDD5C1F6F4CE}">
          <p14:sldIdLst/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9619" autoAdjust="0"/>
  </p:normalViewPr>
  <p:slideViewPr>
    <p:cSldViewPr>
      <p:cViewPr varScale="1">
        <p:scale>
          <a:sx n="74" d="100"/>
          <a:sy n="74" d="100"/>
        </p:scale>
        <p:origin x="576" y="96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17209-BB49-4685-A9A9-4F767BC58AB1}" type="doc">
      <dgm:prSet loTypeId="urn:microsoft.com/office/officeart/2005/8/layout/vList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PE"/>
        </a:p>
      </dgm:t>
    </dgm:pt>
    <dgm:pt modelId="{A570A524-91AA-43A2-9296-703F01918E5C}">
      <dgm:prSet phldrT="[Texto]"/>
      <dgm:spPr/>
      <dgm:t>
        <a:bodyPr/>
        <a:lstStyle/>
        <a:p>
          <a:pPr marL="0" indent="538163"/>
          <a:r>
            <a:rPr lang="es-PE" b="0" dirty="0" smtClean="0">
              <a:solidFill>
                <a:schemeClr val="tx1"/>
              </a:solidFill>
            </a:rPr>
            <a:t>Causas endógenas</a:t>
          </a:r>
          <a:endParaRPr lang="es-PE" b="0" dirty="0">
            <a:solidFill>
              <a:schemeClr val="tx1"/>
            </a:solidFill>
          </a:endParaRPr>
        </a:p>
      </dgm:t>
    </dgm:pt>
    <dgm:pt modelId="{1E057CDE-C493-42D9-B202-692E521DD597}" type="parTrans" cxnId="{87CFAACC-831B-4E4B-86B2-E148B97BC553}">
      <dgm:prSet/>
      <dgm:spPr/>
      <dgm:t>
        <a:bodyPr/>
        <a:lstStyle/>
        <a:p>
          <a:endParaRPr lang="es-PE"/>
        </a:p>
      </dgm:t>
    </dgm:pt>
    <dgm:pt modelId="{AF1281B0-C89D-44D3-8665-754CCECC0946}" type="sibTrans" cxnId="{87CFAACC-831B-4E4B-86B2-E148B97BC553}">
      <dgm:prSet/>
      <dgm:spPr/>
      <dgm:t>
        <a:bodyPr/>
        <a:lstStyle/>
        <a:p>
          <a:endParaRPr lang="es-PE"/>
        </a:p>
      </dgm:t>
    </dgm:pt>
    <dgm:pt modelId="{8F4C07FB-9CA1-44A5-B81E-D95C055E25B3}">
      <dgm:prSet phldrT="[Texto]"/>
      <dgm:spPr/>
      <dgm:t>
        <a:bodyPr/>
        <a:lstStyle/>
        <a:p>
          <a:pPr marL="538163" indent="0"/>
          <a:r>
            <a:rPr lang="es-PE" dirty="0" smtClean="0">
              <a:solidFill>
                <a:schemeClr val="tx1"/>
              </a:solidFill>
            </a:rPr>
            <a:t>Consolidación histórica e, incluso, autóctona</a:t>
          </a:r>
          <a:endParaRPr lang="es-PE" dirty="0">
            <a:solidFill>
              <a:schemeClr val="tx1"/>
            </a:solidFill>
          </a:endParaRPr>
        </a:p>
      </dgm:t>
    </dgm:pt>
    <dgm:pt modelId="{864EE935-C3B6-4FEF-9F12-2A2CF4AAD6BB}" type="parTrans" cxnId="{6C1B8399-6E6D-4899-A543-0342827EA003}">
      <dgm:prSet/>
      <dgm:spPr/>
      <dgm:t>
        <a:bodyPr/>
        <a:lstStyle/>
        <a:p>
          <a:endParaRPr lang="es-PE"/>
        </a:p>
      </dgm:t>
    </dgm:pt>
    <dgm:pt modelId="{E9A6418B-85B9-4B79-BB84-C7DD96CDF845}" type="sibTrans" cxnId="{6C1B8399-6E6D-4899-A543-0342827EA003}">
      <dgm:prSet/>
      <dgm:spPr/>
      <dgm:t>
        <a:bodyPr/>
        <a:lstStyle/>
        <a:p>
          <a:endParaRPr lang="es-PE"/>
        </a:p>
      </dgm:t>
    </dgm:pt>
    <dgm:pt modelId="{65452F8D-DF2C-442D-B842-89C37EBD9C72}">
      <dgm:prSet phldrT="[Texto]"/>
      <dgm:spPr/>
      <dgm:t>
        <a:bodyPr/>
        <a:lstStyle/>
        <a:p>
          <a:pPr marL="538163" indent="0"/>
          <a:r>
            <a:rPr lang="es-PE" dirty="0" smtClean="0">
              <a:solidFill>
                <a:schemeClr val="tx1"/>
              </a:solidFill>
            </a:rPr>
            <a:t>Presencia social y política</a:t>
          </a:r>
          <a:endParaRPr lang="es-PE" dirty="0">
            <a:solidFill>
              <a:schemeClr val="tx1"/>
            </a:solidFill>
          </a:endParaRPr>
        </a:p>
      </dgm:t>
    </dgm:pt>
    <dgm:pt modelId="{2F5372D6-56C6-4BB5-9BEC-D5E99A21C4A8}" type="parTrans" cxnId="{49D57D5B-3B18-45D4-AA2A-5ED8C5DAB62E}">
      <dgm:prSet/>
      <dgm:spPr/>
      <dgm:t>
        <a:bodyPr/>
        <a:lstStyle/>
        <a:p>
          <a:endParaRPr lang="es-PE"/>
        </a:p>
      </dgm:t>
    </dgm:pt>
    <dgm:pt modelId="{C4CCF8EB-7481-4063-B598-B2F88C008D7E}" type="sibTrans" cxnId="{49D57D5B-3B18-45D4-AA2A-5ED8C5DAB62E}">
      <dgm:prSet/>
      <dgm:spPr/>
      <dgm:t>
        <a:bodyPr/>
        <a:lstStyle/>
        <a:p>
          <a:endParaRPr lang="es-PE"/>
        </a:p>
      </dgm:t>
    </dgm:pt>
    <dgm:pt modelId="{6FEE4888-3B06-4C06-87C4-746A325B4083}" type="pres">
      <dgm:prSet presAssocID="{72417209-BB49-4685-A9A9-4F767BC58A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6EFA67A9-1603-403A-AD0C-C0B989110541}" type="pres">
      <dgm:prSet presAssocID="{A570A524-91AA-43A2-9296-703F01918E5C}" presName="comp" presStyleCnt="0"/>
      <dgm:spPr/>
    </dgm:pt>
    <dgm:pt modelId="{3F6D6B78-419F-469C-9C15-505D622790F0}" type="pres">
      <dgm:prSet presAssocID="{A570A524-91AA-43A2-9296-703F01918E5C}" presName="box" presStyleLbl="node1" presStyleIdx="0" presStyleCnt="3"/>
      <dgm:spPr/>
      <dgm:t>
        <a:bodyPr/>
        <a:lstStyle/>
        <a:p>
          <a:endParaRPr lang="es-PE"/>
        </a:p>
      </dgm:t>
    </dgm:pt>
    <dgm:pt modelId="{426C9535-05A7-421B-9143-C5305F6F02AB}" type="pres">
      <dgm:prSet presAssocID="{A570A524-91AA-43A2-9296-703F01918E5C}" presName="img" presStyleLbl="fgImgPlace1" presStyleIdx="0" presStyleCnt="3" custScaleX="136748" custScaleY="99418" custLinFactNeighborX="10450" custLinFactNeighborY="179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2366BBB-B726-498F-BECC-33E2D6B5E819}" type="pres">
      <dgm:prSet presAssocID="{A570A524-91AA-43A2-9296-703F01918E5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D665182-5A20-486C-B676-194F57525B99}" type="pres">
      <dgm:prSet presAssocID="{AF1281B0-C89D-44D3-8665-754CCECC0946}" presName="spacer" presStyleCnt="0"/>
      <dgm:spPr/>
    </dgm:pt>
    <dgm:pt modelId="{53287B66-44B6-4CA3-9BD4-B35AF9E87EA2}" type="pres">
      <dgm:prSet presAssocID="{8F4C07FB-9CA1-44A5-B81E-D95C055E25B3}" presName="comp" presStyleCnt="0"/>
      <dgm:spPr/>
    </dgm:pt>
    <dgm:pt modelId="{8FB7948E-7A30-4680-9521-71B837DF8DD6}" type="pres">
      <dgm:prSet presAssocID="{8F4C07FB-9CA1-44A5-B81E-D95C055E25B3}" presName="box" presStyleLbl="node1" presStyleIdx="1" presStyleCnt="3"/>
      <dgm:spPr/>
      <dgm:t>
        <a:bodyPr/>
        <a:lstStyle/>
        <a:p>
          <a:endParaRPr lang="es-PE"/>
        </a:p>
      </dgm:t>
    </dgm:pt>
    <dgm:pt modelId="{D90EF3A8-A56C-4D38-8D8E-B1ABC9B9E499}" type="pres">
      <dgm:prSet presAssocID="{8F4C07FB-9CA1-44A5-B81E-D95C055E25B3}" presName="img" presStyleLbl="fgImgPlace1" presStyleIdx="1" presStyleCnt="3" custScaleX="136409" custScaleY="113342" custLinFactNeighborX="11788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8F426AE-AD8F-4F97-AE83-90ECAAAB3A5D}" type="pres">
      <dgm:prSet presAssocID="{8F4C07FB-9CA1-44A5-B81E-D95C055E25B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ECCC308-0F72-4E7F-B525-887CCE6DDF4A}" type="pres">
      <dgm:prSet presAssocID="{E9A6418B-85B9-4B79-BB84-C7DD96CDF845}" presName="spacer" presStyleCnt="0"/>
      <dgm:spPr/>
    </dgm:pt>
    <dgm:pt modelId="{DAB11D5C-9A59-4ED6-9655-3394CCC17660}" type="pres">
      <dgm:prSet presAssocID="{65452F8D-DF2C-442D-B842-89C37EBD9C72}" presName="comp" presStyleCnt="0"/>
      <dgm:spPr/>
    </dgm:pt>
    <dgm:pt modelId="{76F237E0-05B4-4394-B93B-9382C3A6CC13}" type="pres">
      <dgm:prSet presAssocID="{65452F8D-DF2C-442D-B842-89C37EBD9C72}" presName="box" presStyleLbl="node1" presStyleIdx="2" presStyleCnt="3"/>
      <dgm:spPr/>
      <dgm:t>
        <a:bodyPr/>
        <a:lstStyle/>
        <a:p>
          <a:endParaRPr lang="es-PE"/>
        </a:p>
      </dgm:t>
    </dgm:pt>
    <dgm:pt modelId="{E69BAA57-52F0-4522-8EF3-20B00CC0AD13}" type="pres">
      <dgm:prSet presAssocID="{65452F8D-DF2C-442D-B842-89C37EBD9C72}" presName="img" presStyleLbl="fgImgPlace1" presStyleIdx="2" presStyleCnt="3" custScaleX="136598" custScaleY="109481" custLinFactNeighborX="11674" custLinFactNeighborY="-843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991CA3A-8A79-4CC6-B0C3-55F90DBA5482}" type="pres">
      <dgm:prSet presAssocID="{65452F8D-DF2C-442D-B842-89C37EBD9C7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C90F113-D89D-4E20-BF7A-91EF6C8B8780}" type="presOf" srcId="{A570A524-91AA-43A2-9296-703F01918E5C}" destId="{E2366BBB-B726-498F-BECC-33E2D6B5E819}" srcOrd="1" destOrd="0" presId="urn:microsoft.com/office/officeart/2005/8/layout/vList4"/>
    <dgm:cxn modelId="{87CFAACC-831B-4E4B-86B2-E148B97BC553}" srcId="{72417209-BB49-4685-A9A9-4F767BC58AB1}" destId="{A570A524-91AA-43A2-9296-703F01918E5C}" srcOrd="0" destOrd="0" parTransId="{1E057CDE-C493-42D9-B202-692E521DD597}" sibTransId="{AF1281B0-C89D-44D3-8665-754CCECC0946}"/>
    <dgm:cxn modelId="{ECA2E1A6-A7DF-469E-A881-19C4ABCA74AD}" type="presOf" srcId="{A570A524-91AA-43A2-9296-703F01918E5C}" destId="{3F6D6B78-419F-469C-9C15-505D622790F0}" srcOrd="0" destOrd="0" presId="urn:microsoft.com/office/officeart/2005/8/layout/vList4"/>
    <dgm:cxn modelId="{A547F8D1-E2E5-42EB-B01C-E2C2E5457604}" type="presOf" srcId="{8F4C07FB-9CA1-44A5-B81E-D95C055E25B3}" destId="{8FB7948E-7A30-4680-9521-71B837DF8DD6}" srcOrd="0" destOrd="0" presId="urn:microsoft.com/office/officeart/2005/8/layout/vList4"/>
    <dgm:cxn modelId="{6C1B8399-6E6D-4899-A543-0342827EA003}" srcId="{72417209-BB49-4685-A9A9-4F767BC58AB1}" destId="{8F4C07FB-9CA1-44A5-B81E-D95C055E25B3}" srcOrd="1" destOrd="0" parTransId="{864EE935-C3B6-4FEF-9F12-2A2CF4AAD6BB}" sibTransId="{E9A6418B-85B9-4B79-BB84-C7DD96CDF845}"/>
    <dgm:cxn modelId="{80B1076E-ED71-4A48-87EA-DCEE22EECD8A}" type="presOf" srcId="{8F4C07FB-9CA1-44A5-B81E-D95C055E25B3}" destId="{18F426AE-AD8F-4F97-AE83-90ECAAAB3A5D}" srcOrd="1" destOrd="0" presId="urn:microsoft.com/office/officeart/2005/8/layout/vList4"/>
    <dgm:cxn modelId="{BCE96FD0-252A-423E-8031-54E4EE78CA41}" type="presOf" srcId="{72417209-BB49-4685-A9A9-4F767BC58AB1}" destId="{6FEE4888-3B06-4C06-87C4-746A325B4083}" srcOrd="0" destOrd="0" presId="urn:microsoft.com/office/officeart/2005/8/layout/vList4"/>
    <dgm:cxn modelId="{49D57D5B-3B18-45D4-AA2A-5ED8C5DAB62E}" srcId="{72417209-BB49-4685-A9A9-4F767BC58AB1}" destId="{65452F8D-DF2C-442D-B842-89C37EBD9C72}" srcOrd="2" destOrd="0" parTransId="{2F5372D6-56C6-4BB5-9BEC-D5E99A21C4A8}" sibTransId="{C4CCF8EB-7481-4063-B598-B2F88C008D7E}"/>
    <dgm:cxn modelId="{D54F3722-35CB-4604-B6DB-608F4E9BBD1C}" type="presOf" srcId="{65452F8D-DF2C-442D-B842-89C37EBD9C72}" destId="{76F237E0-05B4-4394-B93B-9382C3A6CC13}" srcOrd="0" destOrd="0" presId="urn:microsoft.com/office/officeart/2005/8/layout/vList4"/>
    <dgm:cxn modelId="{F70C8500-105E-4121-814B-AAC80D24E728}" type="presOf" srcId="{65452F8D-DF2C-442D-B842-89C37EBD9C72}" destId="{8991CA3A-8A79-4CC6-B0C3-55F90DBA5482}" srcOrd="1" destOrd="0" presId="urn:microsoft.com/office/officeart/2005/8/layout/vList4"/>
    <dgm:cxn modelId="{577DB97D-1A62-4D3B-9A85-33AE2800E09B}" type="presParOf" srcId="{6FEE4888-3B06-4C06-87C4-746A325B4083}" destId="{6EFA67A9-1603-403A-AD0C-C0B989110541}" srcOrd="0" destOrd="0" presId="urn:microsoft.com/office/officeart/2005/8/layout/vList4"/>
    <dgm:cxn modelId="{46F2FCFB-3B4B-418C-8194-2922A9EE85A8}" type="presParOf" srcId="{6EFA67A9-1603-403A-AD0C-C0B989110541}" destId="{3F6D6B78-419F-469C-9C15-505D622790F0}" srcOrd="0" destOrd="0" presId="urn:microsoft.com/office/officeart/2005/8/layout/vList4"/>
    <dgm:cxn modelId="{F4895CAD-C6D6-4010-BB28-209C9A4578E2}" type="presParOf" srcId="{6EFA67A9-1603-403A-AD0C-C0B989110541}" destId="{426C9535-05A7-421B-9143-C5305F6F02AB}" srcOrd="1" destOrd="0" presId="urn:microsoft.com/office/officeart/2005/8/layout/vList4"/>
    <dgm:cxn modelId="{D6DB7AF8-9B01-4E6B-A1C0-D732408750E8}" type="presParOf" srcId="{6EFA67A9-1603-403A-AD0C-C0B989110541}" destId="{E2366BBB-B726-498F-BECC-33E2D6B5E819}" srcOrd="2" destOrd="0" presId="urn:microsoft.com/office/officeart/2005/8/layout/vList4"/>
    <dgm:cxn modelId="{5330457C-9564-4AEB-A8E0-B68B87652F19}" type="presParOf" srcId="{6FEE4888-3B06-4C06-87C4-746A325B4083}" destId="{1D665182-5A20-486C-B676-194F57525B99}" srcOrd="1" destOrd="0" presId="urn:microsoft.com/office/officeart/2005/8/layout/vList4"/>
    <dgm:cxn modelId="{FA380C2E-EEDE-4CE5-96F3-6DAA509225DF}" type="presParOf" srcId="{6FEE4888-3B06-4C06-87C4-746A325B4083}" destId="{53287B66-44B6-4CA3-9BD4-B35AF9E87EA2}" srcOrd="2" destOrd="0" presId="urn:microsoft.com/office/officeart/2005/8/layout/vList4"/>
    <dgm:cxn modelId="{ABAC2A8E-4789-4ACD-90F8-00C1209E0698}" type="presParOf" srcId="{53287B66-44B6-4CA3-9BD4-B35AF9E87EA2}" destId="{8FB7948E-7A30-4680-9521-71B837DF8DD6}" srcOrd="0" destOrd="0" presId="urn:microsoft.com/office/officeart/2005/8/layout/vList4"/>
    <dgm:cxn modelId="{25E5F854-ED0B-4903-9DC9-A052859C3706}" type="presParOf" srcId="{53287B66-44B6-4CA3-9BD4-B35AF9E87EA2}" destId="{D90EF3A8-A56C-4D38-8D8E-B1ABC9B9E499}" srcOrd="1" destOrd="0" presId="urn:microsoft.com/office/officeart/2005/8/layout/vList4"/>
    <dgm:cxn modelId="{A014FA1B-656F-45B7-8440-3E4708C44E35}" type="presParOf" srcId="{53287B66-44B6-4CA3-9BD4-B35AF9E87EA2}" destId="{18F426AE-AD8F-4F97-AE83-90ECAAAB3A5D}" srcOrd="2" destOrd="0" presId="urn:microsoft.com/office/officeart/2005/8/layout/vList4"/>
    <dgm:cxn modelId="{D618A644-B5DE-4FC0-B942-98B6A685F17C}" type="presParOf" srcId="{6FEE4888-3B06-4C06-87C4-746A325B4083}" destId="{EECCC308-0F72-4E7F-B525-887CCE6DDF4A}" srcOrd="3" destOrd="0" presId="urn:microsoft.com/office/officeart/2005/8/layout/vList4"/>
    <dgm:cxn modelId="{C841099D-62DF-4C39-BD0C-6F5F39F0CE90}" type="presParOf" srcId="{6FEE4888-3B06-4C06-87C4-746A325B4083}" destId="{DAB11D5C-9A59-4ED6-9655-3394CCC17660}" srcOrd="4" destOrd="0" presId="urn:microsoft.com/office/officeart/2005/8/layout/vList4"/>
    <dgm:cxn modelId="{1A24D53B-0F69-49C9-B517-2837684F4A3B}" type="presParOf" srcId="{DAB11D5C-9A59-4ED6-9655-3394CCC17660}" destId="{76F237E0-05B4-4394-B93B-9382C3A6CC13}" srcOrd="0" destOrd="0" presId="urn:microsoft.com/office/officeart/2005/8/layout/vList4"/>
    <dgm:cxn modelId="{79FB4ACE-B5D6-4170-94AE-7243958FE966}" type="presParOf" srcId="{DAB11D5C-9A59-4ED6-9655-3394CCC17660}" destId="{E69BAA57-52F0-4522-8EF3-20B00CC0AD13}" srcOrd="1" destOrd="0" presId="urn:microsoft.com/office/officeart/2005/8/layout/vList4"/>
    <dgm:cxn modelId="{51BD8F21-12A3-4A0C-ABA6-A03F0B9D515C}" type="presParOf" srcId="{DAB11D5C-9A59-4ED6-9655-3394CCC17660}" destId="{8991CA3A-8A79-4CC6-B0C3-55F90DBA548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350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619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7C50-ECA3-4694-9137-F0B8210326A6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4410-405A-4DA1-A338-E9B4C5E27451}" type="datetime1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15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232B-9819-4CD3-8594-D40D14D39DD8}" type="datetime1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96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0A-E486-4342-8A97-0F8B9A061C8E}" type="datetime1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047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11E9-D28D-45EC-9EAF-CEFA75AE44E8}" type="datetime1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64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9AF5-4C8A-4F7F-A567-7E34033FB7E4}" type="datetime1">
              <a:rPr lang="en-US" smtClean="0"/>
              <a:t>10/3/2016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008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90EF-4101-424F-80D9-963B787BA95D}" type="datetime1">
              <a:rPr lang="en-US" smtClean="0"/>
              <a:t>10/3/2016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041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B6E-0E4A-4AB3-B189-64BD409AFAAF}" type="datetime1">
              <a:rPr lang="en-US" smtClean="0"/>
              <a:t>10/3/2016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97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D39B-D04C-4325-A263-2099C2B16514}" type="datetime1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779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988-1D57-4FAE-B269-1581AB3CEF59}" type="datetime1">
              <a:rPr lang="en-US" smtClean="0"/>
              <a:t>10/3/2016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208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805C-E189-40DE-AFA3-35792D8BC0FB}" type="datetime1">
              <a:rPr lang="en-US" smtClean="0"/>
              <a:t>10/3/2016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7307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362F31-B976-46EC-ADAD-B3E2AC363C11}" type="datetime1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5453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jus.gob.pe/registro-nacional-de-confesiones-y-entidades-religiosas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-15715" y="-387424"/>
            <a:ext cx="12207715" cy="469667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-312712" y="4801508"/>
            <a:ext cx="9793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23rd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Annual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International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Law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Religion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Symposium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Religious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Rights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in a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Pluralistic</a:t>
            </a:r>
            <a:r>
              <a:rPr lang="es-PE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PE" sz="2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World</a:t>
            </a:r>
            <a:endParaRPr lang="es-PE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698009" y="5677619"/>
            <a:ext cx="249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b="1" dirty="0" smtClean="0">
                <a:solidFill>
                  <a:schemeClr val="tx2">
                    <a:lumMod val="75000"/>
                  </a:schemeClr>
                </a:solidFill>
              </a:rPr>
              <a:t>Moisés Arata Solís</a:t>
            </a:r>
          </a:p>
          <a:p>
            <a:pPr algn="r"/>
            <a:endParaRPr lang="es-PE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E" dirty="0" smtClean="0"/>
              <a:t>Las dificultades del Sistema Jurídico Peruano para “capturar” el fenómeno religioso plural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48327" y="4925308"/>
            <a:ext cx="7315200" cy="914400"/>
          </a:xfrm>
        </p:spPr>
        <p:txBody>
          <a:bodyPr/>
          <a:lstStyle/>
          <a:p>
            <a:endParaRPr lang="es-PE" dirty="0" smtClean="0">
              <a:solidFill>
                <a:schemeClr val="tx1"/>
              </a:solidFill>
            </a:endParaRPr>
          </a:p>
          <a:p>
            <a:pPr algn="r"/>
            <a:r>
              <a:rPr lang="es-PE" b="1" dirty="0" smtClean="0">
                <a:solidFill>
                  <a:schemeClr val="tx1"/>
                </a:solidFill>
              </a:rPr>
              <a:t>Moisés Arata Solís</a:t>
            </a:r>
            <a:endParaRPr lang="es-P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834418"/>
            <a:ext cx="6083027" cy="4546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780136" y="146006"/>
            <a:ext cx="10631728" cy="10527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32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pluralismo religioso en la sociedad peruana como fenómeno con características propias</a:t>
            </a:r>
            <a:endParaRPr lang="es-PE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pPr/>
              <a:t>3</a:t>
            </a:fld>
            <a:endParaRPr lang="es-PE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834418"/>
            <a:ext cx="6005352" cy="4546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7320136" y="2780928"/>
            <a:ext cx="864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3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81.30%</a:t>
            </a:r>
            <a:endParaRPr lang="es-PE" sz="13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6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4800" b="1" dirty="0" smtClean="0"/>
              <a:t>Un pluralismo propio</a:t>
            </a:r>
            <a:endParaRPr lang="es-PE" sz="4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9596288"/>
              </p:ext>
            </p:extLst>
          </p:nvPr>
        </p:nvGraphicFramePr>
        <p:xfrm>
          <a:off x="4007768" y="764704"/>
          <a:ext cx="7632848" cy="5224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7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07768" y="1405447"/>
            <a:ext cx="7121624" cy="388843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sz="3000" i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“Dentro de un régimen de independencia y autonomía, </a:t>
            </a:r>
            <a:r>
              <a:rPr lang="es-ES" sz="3000" i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el Estado reconoce a la Iglesia Católica como elemento importante en la formación histórica, cultural y moral del Perú, y le presta su colaboración.</a:t>
            </a:r>
            <a:endParaRPr lang="es-PE" sz="3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es-ES" sz="3000" i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El Estado respeta otras confesiones y puede establecer formas de colaboración con ellas”</a:t>
            </a:r>
            <a:r>
              <a:rPr lang="es-ES" sz="3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s-PE" sz="3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1344" y="692696"/>
            <a:ext cx="3240360" cy="4601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b="1" dirty="0" smtClean="0">
                <a:solidFill>
                  <a:schemeClr val="bg1"/>
                </a:solidFill>
              </a:rPr>
              <a:t>Modelo Constitucional de Gestión del Pluralismo</a:t>
            </a:r>
          </a:p>
          <a:p>
            <a:r>
              <a:rPr lang="es-PE" sz="3200" b="1" dirty="0" smtClean="0">
                <a:solidFill>
                  <a:schemeClr val="bg1"/>
                </a:solidFill>
              </a:rPr>
              <a:t>(Art. 50 Constitución)</a:t>
            </a:r>
            <a:endParaRPr lang="es-PE" sz="3200" b="1" dirty="0">
              <a:solidFill>
                <a:schemeClr val="bg1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332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07768" y="1405447"/>
            <a:ext cx="7121624" cy="388843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“Incidentes” respecto a derechos individuales y colectivos vinculados a violencia e intolerancia social endémica.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Inconvenientes con el ejercicio de derechos individuales o colectivos que requieren coordinación o autorización del Estado.</a:t>
            </a:r>
            <a:endParaRPr lang="es-PE" sz="3000" dirty="0">
              <a:effectLst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1344" y="1556792"/>
            <a:ext cx="3240360" cy="2584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b="1" dirty="0" smtClean="0">
                <a:solidFill>
                  <a:schemeClr val="bg1"/>
                </a:solidFill>
              </a:rPr>
              <a:t>Identificación de problemas</a:t>
            </a:r>
            <a:endParaRPr lang="es-PE" sz="3200" b="1" dirty="0">
              <a:solidFill>
                <a:schemeClr val="bg1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265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07768" y="1405447"/>
            <a:ext cx="7121624" cy="388843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Sin Ley ni Reglamento de Libertad Religiosa se inscribieron en el Registro de Confesiones Distintas a la Católica: 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PE" sz="2400" dirty="0" smtClean="0">
                <a:effectLst/>
              </a:rPr>
              <a:t>143 confesiones;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PE" sz="2400" dirty="0" smtClean="0">
                <a:effectLst/>
              </a:rPr>
              <a:t>14 misiones; y,</a:t>
            </a:r>
          </a:p>
          <a:p>
            <a:pPr marL="1371600" lvl="2" indent="-4572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PE" sz="2400" dirty="0" smtClean="0">
                <a:effectLst/>
              </a:rPr>
              <a:t> 1 federación.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Con Ley y Reglamento anterior no se inscribió o reinscribió ninguna en el Registro de Entidades Religiosas.</a:t>
            </a:r>
            <a:endParaRPr lang="es-PE" sz="3000" dirty="0">
              <a:effectLst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1344" y="1556792"/>
            <a:ext cx="3240360" cy="2584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b="1" dirty="0" smtClean="0">
                <a:solidFill>
                  <a:schemeClr val="bg1"/>
                </a:solidFill>
              </a:rPr>
              <a:t>Identificación de problemas</a:t>
            </a:r>
            <a:endParaRPr lang="es-PE" sz="3200" b="1" dirty="0">
              <a:solidFill>
                <a:schemeClr val="bg1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7</a:t>
            </a:fld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3575720" y="5501949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>
              <a:spcAft>
                <a:spcPts val="0"/>
              </a:spcAft>
            </a:pPr>
            <a:r>
              <a:rPr lang="es-PE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s-PE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://www.minjus.gob.pe/registro-nacional-de-confesiones-y-entidades-religiosas/</a:t>
            </a:r>
            <a:r>
              <a:rPr lang="es-P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2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79776" y="1052736"/>
            <a:ext cx="7272808" cy="4831865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Más reglas y detalles sobre entidades religiosas no hacen una mejor libertad religiosa.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¿Por qué es tan alto el “precio a pagar” por el reconocimiento administrativo?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Hemos construido el modelo de relación entre el Estado y las confesiones no católicas a imagen y semejanza del Acuerdo de 1980 a favor de la Iglesia Católica.</a:t>
            </a:r>
          </a:p>
          <a:p>
            <a:pPr marL="457200" indent="-4572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s-PE" sz="3000" dirty="0" smtClean="0">
                <a:effectLst/>
              </a:rPr>
              <a:t>¿Cómo organizar la gestión de nuestro pluralismo religioso?</a:t>
            </a:r>
            <a:endParaRPr lang="es-PE" sz="3000" dirty="0">
              <a:effectLst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1344" y="1556792"/>
            <a:ext cx="3240360" cy="2584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b="1" dirty="0" smtClean="0">
                <a:solidFill>
                  <a:schemeClr val="bg1"/>
                </a:solidFill>
              </a:rPr>
              <a:t>Tratando de entender el problema</a:t>
            </a:r>
            <a:endParaRPr lang="es-PE" sz="3200" b="1" dirty="0">
              <a:solidFill>
                <a:schemeClr val="bg1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231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0</TotalTime>
  <Words>302</Words>
  <Application>Microsoft Office PowerPoint</Application>
  <PresentationFormat>Panorámica</PresentationFormat>
  <Paragraphs>37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Aharoni</vt:lpstr>
      <vt:lpstr>Arial</vt:lpstr>
      <vt:lpstr>Arial Black</vt:lpstr>
      <vt:lpstr>Calibri</vt:lpstr>
      <vt:lpstr>Corbel</vt:lpstr>
      <vt:lpstr>Times New Roman</vt:lpstr>
      <vt:lpstr>Wingdings</vt:lpstr>
      <vt:lpstr>Wingdings 2</vt:lpstr>
      <vt:lpstr>Marco</vt:lpstr>
      <vt:lpstr>Presentación de PowerPoint</vt:lpstr>
      <vt:lpstr>Las dificultades del Sistema Jurídico Peruano para “capturar” el fenómeno religioso plural</vt:lpstr>
      <vt:lpstr>Presentación de PowerPoint</vt:lpstr>
      <vt:lpstr>Un pluralismo propio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2016-09-27T19:58:27Z</dcterms:created>
  <dcterms:modified xsi:type="dcterms:W3CDTF">2016-10-04T04:12:49Z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